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03838"/>
        </a:solidFill>
      </p:bgPr>
    </p:bg>
    <p:spTree>
      <p:nvGrpSpPr>
        <p:cNvPr id="1" name=""/>
        <p:cNvGrpSpPr/>
        <p:nvPr/>
      </p:nvGrpSpPr>
      <p:grpSpPr>
        <a:xfrm>
          <a:off x="0" y="0"/>
          <a:ext cx="0" cy="0"/>
          <a:chOff x="0" y="0"/>
          <a:chExt cx="0" cy="0"/>
        </a:xfrm>
      </p:grpSpPr>
      <p:sp>
        <p:nvSpPr>
          <p:cNvPr id="2" name="Shape 0"/>
          <p:cNvSpPr/>
          <p:nvPr/>
        </p:nvSpPr>
        <p:spPr>
          <a:xfrm>
            <a:off x="548640" y="457200"/>
            <a:ext cx="1463040" cy="475488"/>
          </a:xfrm>
          <a:prstGeom prst="roundRect">
            <a:avLst>
              <a:gd name="adj" fmla="val 11538"/>
            </a:avLst>
          </a:prstGeom>
          <a:solidFill>
            <a:srgbClr val="FFFFFF"/>
          </a:solidFill>
          <a:ln w="12700">
            <a:solidFill>
              <a:srgbClr val="FFFFFF"/>
            </a:solidFill>
            <a:prstDash val="solid"/>
          </a:ln>
        </p:spPr>
      </p:sp>
      <p:pic>
        <p:nvPicPr>
          <p:cNvPr id="3" name="Image 0" descr="logo.png">    </p:cNvPr>
          <p:cNvPicPr>
            <a:picLocks noChangeAspect="1"/>
          </p:cNvPicPr>
          <p:nvPr/>
        </p:nvPicPr>
        <p:blipFill>
          <a:blip r:embed="rId1"/>
          <a:stretch>
            <a:fillRect/>
          </a:stretch>
        </p:blipFill>
        <p:spPr>
          <a:xfrm>
            <a:off x="621792" y="512064"/>
            <a:ext cx="1316736" cy="384048"/>
          </a:xfrm>
          <a:prstGeom prst="rect">
            <a:avLst/>
          </a:prstGeom>
        </p:spPr>
      </p:pic>
      <p:sp>
        <p:nvSpPr>
          <p:cNvPr id="4" name="Text 1"/>
          <p:cNvSpPr/>
          <p:nvPr/>
        </p:nvSpPr>
        <p:spPr>
          <a:xfrm>
            <a:off x="548640" y="1371600"/>
            <a:ext cx="7772400" cy="274320"/>
          </a:xfrm>
          <a:prstGeom prst="rect">
            <a:avLst/>
          </a:prstGeom>
          <a:noFill/>
          <a:ln/>
        </p:spPr>
        <p:txBody>
          <a:bodyPr wrap="square" lIns="0" tIns="0" rIns="0" bIns="0" rtlCol="0" anchor="ctr"/>
          <a:lstStyle/>
          <a:p>
            <a:pPr indent="0" marL="0">
              <a:buNone/>
            </a:pPr>
            <a:r>
              <a:rPr lang="en-US" sz="1100" b="1" spc="100" kern="0" dirty="0">
                <a:solidFill>
                  <a:srgbClr val="F49512"/>
                </a:solidFill>
                <a:latin typeface="Calibri" pitchFamily="34" charset="0"/>
                <a:ea typeface="Calibri" pitchFamily="34" charset="-122"/>
                <a:cs typeface="Calibri" pitchFamily="34" charset="-120"/>
              </a:rPr>
              <a:t>RDDC 27 · BLOC 4 · MODULE III · SÉANCE DU 30 OCTOBRE</a:t>
            </a:r>
            <a:endParaRPr lang="en-US" sz="1100" dirty="0"/>
          </a:p>
        </p:txBody>
      </p:sp>
      <p:sp>
        <p:nvSpPr>
          <p:cNvPr id="5" name="Text 2"/>
          <p:cNvSpPr/>
          <p:nvPr/>
        </p:nvSpPr>
        <p:spPr>
          <a:xfrm>
            <a:off x="548640" y="1783080"/>
            <a:ext cx="8046720" cy="731520"/>
          </a:xfrm>
          <a:prstGeom prst="rect">
            <a:avLst/>
          </a:prstGeom>
          <a:noFill/>
          <a:ln/>
        </p:spPr>
        <p:txBody>
          <a:bodyPr wrap="square" lIns="0" tIns="0" rIns="0" bIns="0" rtlCol="0" anchor="ctr"/>
          <a:lstStyle/>
          <a:p>
            <a:pPr indent="0" marL="0">
              <a:buNone/>
            </a:pPr>
            <a:r>
              <a:rPr lang="en-US" sz="3000" b="1" dirty="0">
                <a:solidFill>
                  <a:srgbClr val="FFFFFF"/>
                </a:solidFill>
                <a:latin typeface="Calibri" pitchFamily="34" charset="0"/>
                <a:ea typeface="Calibri" pitchFamily="34" charset="-122"/>
                <a:cs typeface="Calibri" pitchFamily="34" charset="-120"/>
              </a:rPr>
              <a:t>Gérer un projet : du besoin à l'agilité</a:t>
            </a:r>
            <a:endParaRPr lang="en-US" sz="3000" dirty="0"/>
          </a:p>
        </p:txBody>
      </p:sp>
      <p:sp>
        <p:nvSpPr>
          <p:cNvPr id="6" name="Text 3"/>
          <p:cNvSpPr/>
          <p:nvPr/>
        </p:nvSpPr>
        <p:spPr>
          <a:xfrm>
            <a:off x="548640" y="2606040"/>
            <a:ext cx="7863840" cy="548640"/>
          </a:xfrm>
          <a:prstGeom prst="rect">
            <a:avLst/>
          </a:prstGeom>
          <a:noFill/>
          <a:ln/>
        </p:spPr>
        <p:txBody>
          <a:bodyPr wrap="square" lIns="0" tIns="0" rIns="0" bIns="0" rtlCol="0" anchor="ctr"/>
          <a:lstStyle/>
          <a:p>
            <a:pPr indent="0" marL="0">
              <a:buNone/>
            </a:pPr>
            <a:r>
              <a:rPr lang="en-US" sz="1300" dirty="0">
                <a:solidFill>
                  <a:srgbClr val="D1D5DB"/>
                </a:solidFill>
                <a:latin typeface="Calibri" pitchFamily="34" charset="0"/>
                <a:ea typeface="Calibri" pitchFamily="34" charset="-122"/>
                <a:cs typeface="Calibri" pitchFamily="34" charset="-120"/>
              </a:rPr>
              <a:t>Séance de 4 h · cadrer un besoin et rédiger un cahier des charges · planifier en classique (Gantt) ou en agile · pourquoi l'agilité sert l'innovation</a:t>
            </a:r>
            <a:endParaRPr lang="en-US" sz="1300" dirty="0"/>
          </a:p>
        </p:txBody>
      </p:sp>
      <p:sp>
        <p:nvSpPr>
          <p:cNvPr id="7" name="Text 4"/>
          <p:cNvSpPr/>
          <p:nvPr/>
        </p:nvSpPr>
        <p:spPr>
          <a:xfrm>
            <a:off x="548640" y="4023360"/>
            <a:ext cx="7315200" cy="274320"/>
          </a:xfrm>
          <a:prstGeom prst="rect">
            <a:avLst/>
          </a:prstGeom>
          <a:noFill/>
          <a:ln/>
        </p:spPr>
        <p:txBody>
          <a:bodyPr wrap="square" lIns="0" tIns="0" rIns="0" bIns="0" rtlCol="0" anchor="ctr"/>
          <a:lstStyle/>
          <a:p>
            <a:pPr indent="0" marL="0">
              <a:buNone/>
            </a:pPr>
            <a:r>
              <a:rPr lang="en-US" sz="1100" dirty="0">
                <a:solidFill>
                  <a:srgbClr val="F49512"/>
                </a:solidFill>
                <a:latin typeface="Calibri" pitchFamily="34" charset="0"/>
                <a:ea typeface="Calibri" pitchFamily="34" charset="-122"/>
                <a:cs typeface="Calibri" pitchFamily="34" charset="-120"/>
              </a:rPr>
              <a:t>Vendredi 30 octobre 2026 · 13 h 30 - 17 h 30 · Alexis Daguenet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Au programme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2</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Text 3"/>
          <p:cNvSpPr/>
          <p:nvPr/>
        </p:nvSpPr>
        <p:spPr>
          <a:xfrm>
            <a:off x="457200" y="868680"/>
            <a:ext cx="3657600" cy="274320"/>
          </a:xfrm>
          <a:prstGeom prst="rect">
            <a:avLst/>
          </a:prstGeom>
          <a:noFill/>
          <a:ln/>
        </p:spPr>
        <p:txBody>
          <a:bodyPr wrap="square" lIns="0" tIns="0" rIns="0" bIns="0" rtlCol="0" anchor="ctr"/>
          <a:lstStyle/>
          <a:p>
            <a:pPr indent="0" marL="0">
              <a:buNone/>
            </a:pPr>
            <a:r>
              <a:rPr lang="en-US" sz="1200" b="1" dirty="0">
                <a:solidFill>
                  <a:srgbClr val="004F9F"/>
                </a:solidFill>
                <a:latin typeface="Calibri" pitchFamily="34" charset="0"/>
                <a:ea typeface="Calibri" pitchFamily="34" charset="-122"/>
                <a:cs typeface="Calibri" pitchFamily="34" charset="-120"/>
              </a:rPr>
              <a:t>À la fin de la séance, vous saurez</a:t>
            </a:r>
            <a:endParaRPr lang="en-US" sz="1200" dirty="0"/>
          </a:p>
        </p:txBody>
      </p:sp>
      <p:sp>
        <p:nvSpPr>
          <p:cNvPr id="7" name="Text 4"/>
          <p:cNvSpPr/>
          <p:nvPr/>
        </p:nvSpPr>
        <p:spPr>
          <a:xfrm>
            <a:off x="457200" y="1188720"/>
            <a:ext cx="3566160" cy="2377440"/>
          </a:xfrm>
          <a:prstGeom prst="rect">
            <a:avLst/>
          </a:prstGeom>
          <a:noFill/>
          <a:ln/>
        </p:spPr>
        <p:txBody>
          <a:bodyPr wrap="square" lIns="0" tIns="0" rIns="0" bIns="0" rtlCol="0" anchor="t"/>
          <a:lstStyle/>
          <a:p>
            <a:pPr marL="342900" indent="-342900">
              <a:spcAft>
                <a:spcPts val="800"/>
              </a:spcAft>
              <a:buSzPct val="100000"/>
              <a:buChar char="•"/>
            </a:pPr>
            <a:r>
              <a:rPr lang="en-US" sz="1150" dirty="0">
                <a:solidFill>
                  <a:srgbClr val="303838"/>
                </a:solidFill>
                <a:latin typeface="Calibri" pitchFamily="34" charset="0"/>
                <a:ea typeface="Calibri" pitchFamily="34" charset="-122"/>
                <a:cs typeface="Calibri" pitchFamily="34" charset="-120"/>
              </a:rPr>
              <a:t>distinguer un besoin exprimé d'un besoin réel, et cadrer un projet avec des objectifs SMART</a:t>
            </a:r>
            <a:endParaRPr lang="en-US" sz="1150" dirty="0"/>
          </a:p>
          <a:p>
            <a:pPr marL="342900" indent="-342900">
              <a:spcAft>
                <a:spcPts val="800"/>
              </a:spcAft>
              <a:buSzPct val="100000"/>
              <a:buChar char="•"/>
            </a:pPr>
            <a:r>
              <a:rPr lang="en-US" sz="1150" dirty="0">
                <a:solidFill>
                  <a:srgbClr val="303838"/>
                </a:solidFill>
                <a:latin typeface="Calibri" pitchFamily="34" charset="0"/>
                <a:ea typeface="Calibri" pitchFamily="34" charset="-122"/>
                <a:cs typeface="Calibri" pitchFamily="34" charset="-120"/>
              </a:rPr>
              <a:t>rédiger les fonctions d'un cahier des charges et lire un diagramme de Gantt</a:t>
            </a:r>
            <a:endParaRPr lang="en-US" sz="1150" dirty="0"/>
          </a:p>
          <a:p>
            <a:pPr marL="342900" indent="-342900">
              <a:spcAft>
                <a:spcPts val="800"/>
              </a:spcAft>
              <a:buSzPct val="100000"/>
              <a:buChar char="•"/>
            </a:pPr>
            <a:r>
              <a:rPr lang="en-US" sz="1150" dirty="0">
                <a:solidFill>
                  <a:srgbClr val="303838"/>
                </a:solidFill>
                <a:latin typeface="Calibri" pitchFamily="34" charset="0"/>
                <a:ea typeface="Calibri" pitchFamily="34" charset="-122"/>
                <a:cs typeface="Calibri" pitchFamily="34" charset="-120"/>
              </a:rPr>
              <a:t>comparer méthode classique et agile, et expliquer pourquoi l'agilité sert l'innovation</a:t>
            </a:r>
            <a:endParaRPr lang="en-US" sz="1150" dirty="0"/>
          </a:p>
        </p:txBody>
      </p:sp>
      <p:sp>
        <p:nvSpPr>
          <p:cNvPr id="8" name="Shape 5"/>
          <p:cNvSpPr/>
          <p:nvPr/>
        </p:nvSpPr>
        <p:spPr>
          <a:xfrm>
            <a:off x="4297680" y="868680"/>
            <a:ext cx="292608" cy="292608"/>
          </a:xfrm>
          <a:prstGeom prst="ellipse">
            <a:avLst/>
          </a:prstGeom>
          <a:solidFill>
            <a:srgbClr val="F49512"/>
          </a:solidFill>
          <a:ln w="12700">
            <a:solidFill>
              <a:srgbClr val="F49512"/>
            </a:solidFill>
            <a:prstDash val="solid"/>
          </a:ln>
        </p:spPr>
      </p:sp>
      <p:sp>
        <p:nvSpPr>
          <p:cNvPr id="9" name="Text 6"/>
          <p:cNvSpPr/>
          <p:nvPr/>
        </p:nvSpPr>
        <p:spPr>
          <a:xfrm>
            <a:off x="4297680" y="868680"/>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10" name="Text 7"/>
          <p:cNvSpPr/>
          <p:nvPr/>
        </p:nvSpPr>
        <p:spPr>
          <a:xfrm>
            <a:off x="4709160" y="841248"/>
            <a:ext cx="3017520" cy="347472"/>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Lancement du bloc et de l'épreuve E1</a:t>
            </a:r>
            <a:endParaRPr lang="en-US" sz="1050" dirty="0"/>
          </a:p>
        </p:txBody>
      </p:sp>
      <p:sp>
        <p:nvSpPr>
          <p:cNvPr id="11" name="Text 8"/>
          <p:cNvSpPr/>
          <p:nvPr/>
        </p:nvSpPr>
        <p:spPr>
          <a:xfrm>
            <a:off x="7772400" y="841248"/>
            <a:ext cx="914400" cy="347472"/>
          </a:xfrm>
          <a:prstGeom prst="rect">
            <a:avLst/>
          </a:prstGeom>
          <a:noFill/>
          <a:ln/>
        </p:spPr>
        <p:txBody>
          <a:bodyPr wrap="square" lIns="0" tIns="0" rIns="0" bIns="0" rtlCol="0" anchor="ctr"/>
          <a:lstStyle/>
          <a:p>
            <a:pPr algn="r" indent="0" marL="0">
              <a:buNone/>
            </a:pPr>
            <a:r>
              <a:rPr lang="en-US" sz="1000" b="1" dirty="0">
                <a:solidFill>
                  <a:srgbClr val="004F9F"/>
                </a:solidFill>
                <a:latin typeface="Calibri" pitchFamily="34" charset="0"/>
                <a:ea typeface="Calibri" pitchFamily="34" charset="-122"/>
                <a:cs typeface="Calibri" pitchFamily="34" charset="-120"/>
              </a:rPr>
              <a:t>15 min</a:t>
            </a:r>
            <a:endParaRPr lang="en-US" sz="1000" dirty="0"/>
          </a:p>
        </p:txBody>
      </p:sp>
      <p:sp>
        <p:nvSpPr>
          <p:cNvPr id="12" name="Shape 9"/>
          <p:cNvSpPr/>
          <p:nvPr/>
        </p:nvSpPr>
        <p:spPr>
          <a:xfrm>
            <a:off x="4297680" y="1298448"/>
            <a:ext cx="292608" cy="292608"/>
          </a:xfrm>
          <a:prstGeom prst="ellipse">
            <a:avLst/>
          </a:prstGeom>
          <a:solidFill>
            <a:srgbClr val="F49512"/>
          </a:solidFill>
          <a:ln w="12700">
            <a:solidFill>
              <a:srgbClr val="F49512"/>
            </a:solidFill>
            <a:prstDash val="solid"/>
          </a:ln>
        </p:spPr>
      </p:sp>
      <p:sp>
        <p:nvSpPr>
          <p:cNvPr id="13" name="Text 10"/>
          <p:cNvSpPr/>
          <p:nvPr/>
        </p:nvSpPr>
        <p:spPr>
          <a:xfrm>
            <a:off x="4297680" y="1298448"/>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4" name="Text 11"/>
          <p:cNvSpPr/>
          <p:nvPr/>
        </p:nvSpPr>
        <p:spPr>
          <a:xfrm>
            <a:off x="4709160" y="1271016"/>
            <a:ext cx="3017520" cy="347472"/>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Qu'est-ce qu'un projet ?</a:t>
            </a:r>
            <a:endParaRPr lang="en-US" sz="1050" dirty="0"/>
          </a:p>
        </p:txBody>
      </p:sp>
      <p:sp>
        <p:nvSpPr>
          <p:cNvPr id="15" name="Text 12"/>
          <p:cNvSpPr/>
          <p:nvPr/>
        </p:nvSpPr>
        <p:spPr>
          <a:xfrm>
            <a:off x="7772400" y="1271016"/>
            <a:ext cx="914400" cy="347472"/>
          </a:xfrm>
          <a:prstGeom prst="rect">
            <a:avLst/>
          </a:prstGeom>
          <a:noFill/>
          <a:ln/>
        </p:spPr>
        <p:txBody>
          <a:bodyPr wrap="square" lIns="0" tIns="0" rIns="0" bIns="0" rtlCol="0" anchor="ctr"/>
          <a:lstStyle/>
          <a:p>
            <a:pPr algn="r" indent="0" marL="0">
              <a:buNone/>
            </a:pPr>
            <a:r>
              <a:rPr lang="en-US" sz="1000" b="1" dirty="0">
                <a:solidFill>
                  <a:srgbClr val="004F9F"/>
                </a:solidFill>
                <a:latin typeface="Calibri" pitchFamily="34" charset="0"/>
                <a:ea typeface="Calibri" pitchFamily="34" charset="-122"/>
                <a:cs typeface="Calibri" pitchFamily="34" charset="-120"/>
              </a:rPr>
              <a:t>20 min</a:t>
            </a:r>
            <a:endParaRPr lang="en-US" sz="1000" dirty="0"/>
          </a:p>
        </p:txBody>
      </p:sp>
      <p:sp>
        <p:nvSpPr>
          <p:cNvPr id="16" name="Shape 13"/>
          <p:cNvSpPr/>
          <p:nvPr/>
        </p:nvSpPr>
        <p:spPr>
          <a:xfrm>
            <a:off x="4297680" y="1728216"/>
            <a:ext cx="292608" cy="292608"/>
          </a:xfrm>
          <a:prstGeom prst="ellipse">
            <a:avLst/>
          </a:prstGeom>
          <a:solidFill>
            <a:srgbClr val="F49512"/>
          </a:solidFill>
          <a:ln w="12700">
            <a:solidFill>
              <a:srgbClr val="F49512"/>
            </a:solidFill>
            <a:prstDash val="solid"/>
          </a:ln>
        </p:spPr>
      </p:sp>
      <p:sp>
        <p:nvSpPr>
          <p:cNvPr id="17" name="Text 14"/>
          <p:cNvSpPr/>
          <p:nvPr/>
        </p:nvSpPr>
        <p:spPr>
          <a:xfrm>
            <a:off x="4297680" y="1728216"/>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8" name="Text 15"/>
          <p:cNvSpPr/>
          <p:nvPr/>
        </p:nvSpPr>
        <p:spPr>
          <a:xfrm>
            <a:off x="4709160" y="1700784"/>
            <a:ext cx="3017520" cy="347472"/>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Le besoin, le cadrage, le cahier des charges</a:t>
            </a:r>
            <a:endParaRPr lang="en-US" sz="1050" dirty="0"/>
          </a:p>
        </p:txBody>
      </p:sp>
      <p:sp>
        <p:nvSpPr>
          <p:cNvPr id="19" name="Text 16"/>
          <p:cNvSpPr/>
          <p:nvPr/>
        </p:nvSpPr>
        <p:spPr>
          <a:xfrm>
            <a:off x="7772400" y="1700784"/>
            <a:ext cx="914400" cy="347472"/>
          </a:xfrm>
          <a:prstGeom prst="rect">
            <a:avLst/>
          </a:prstGeom>
          <a:noFill/>
          <a:ln/>
        </p:spPr>
        <p:txBody>
          <a:bodyPr wrap="square" lIns="0" tIns="0" rIns="0" bIns="0" rtlCol="0" anchor="ctr"/>
          <a:lstStyle/>
          <a:p>
            <a:pPr algn="r" indent="0" marL="0">
              <a:buNone/>
            </a:pPr>
            <a:r>
              <a:rPr lang="en-US" sz="1000" b="1" dirty="0">
                <a:solidFill>
                  <a:srgbClr val="004F9F"/>
                </a:solidFill>
                <a:latin typeface="Calibri" pitchFamily="34" charset="0"/>
                <a:ea typeface="Calibri" pitchFamily="34" charset="-122"/>
                <a:cs typeface="Calibri" pitchFamily="34" charset="-120"/>
              </a:rPr>
              <a:t>35 min</a:t>
            </a:r>
            <a:endParaRPr lang="en-US" sz="1000" dirty="0"/>
          </a:p>
        </p:txBody>
      </p:sp>
      <p:sp>
        <p:nvSpPr>
          <p:cNvPr id="20" name="Shape 17"/>
          <p:cNvSpPr/>
          <p:nvPr/>
        </p:nvSpPr>
        <p:spPr>
          <a:xfrm>
            <a:off x="4297680" y="2157984"/>
            <a:ext cx="292608" cy="292608"/>
          </a:xfrm>
          <a:prstGeom prst="ellipse">
            <a:avLst/>
          </a:prstGeom>
          <a:solidFill>
            <a:srgbClr val="F49512"/>
          </a:solidFill>
          <a:ln w="12700">
            <a:solidFill>
              <a:srgbClr val="F49512"/>
            </a:solidFill>
            <a:prstDash val="solid"/>
          </a:ln>
        </p:spPr>
      </p:sp>
      <p:sp>
        <p:nvSpPr>
          <p:cNvPr id="21" name="Text 18"/>
          <p:cNvSpPr/>
          <p:nvPr/>
        </p:nvSpPr>
        <p:spPr>
          <a:xfrm>
            <a:off x="4297680" y="2157984"/>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2" name="Text 19"/>
          <p:cNvSpPr/>
          <p:nvPr/>
        </p:nvSpPr>
        <p:spPr>
          <a:xfrm>
            <a:off x="4709160" y="2130552"/>
            <a:ext cx="3017520" cy="347472"/>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Atelier fil rouge : cadrer Vauban Care</a:t>
            </a:r>
            <a:endParaRPr lang="en-US" sz="1050" dirty="0"/>
          </a:p>
        </p:txBody>
      </p:sp>
      <p:sp>
        <p:nvSpPr>
          <p:cNvPr id="23" name="Text 20"/>
          <p:cNvSpPr/>
          <p:nvPr/>
        </p:nvSpPr>
        <p:spPr>
          <a:xfrm>
            <a:off x="7772400" y="2130552"/>
            <a:ext cx="914400" cy="347472"/>
          </a:xfrm>
          <a:prstGeom prst="rect">
            <a:avLst/>
          </a:prstGeom>
          <a:noFill/>
          <a:ln/>
        </p:spPr>
        <p:txBody>
          <a:bodyPr wrap="square" lIns="0" tIns="0" rIns="0" bIns="0" rtlCol="0" anchor="ctr"/>
          <a:lstStyle/>
          <a:p>
            <a:pPr algn="r" indent="0" marL="0">
              <a:buNone/>
            </a:pPr>
            <a:r>
              <a:rPr lang="en-US" sz="1000" b="1" dirty="0">
                <a:solidFill>
                  <a:srgbClr val="004F9F"/>
                </a:solidFill>
                <a:latin typeface="Calibri" pitchFamily="34" charset="0"/>
                <a:ea typeface="Calibri" pitchFamily="34" charset="-122"/>
                <a:cs typeface="Calibri" pitchFamily="34" charset="-120"/>
              </a:rPr>
              <a:t>35 min</a:t>
            </a:r>
            <a:endParaRPr lang="en-US" sz="1000" dirty="0"/>
          </a:p>
        </p:txBody>
      </p:sp>
      <p:sp>
        <p:nvSpPr>
          <p:cNvPr id="24" name="Shape 21"/>
          <p:cNvSpPr/>
          <p:nvPr/>
        </p:nvSpPr>
        <p:spPr>
          <a:xfrm>
            <a:off x="4297680" y="2587752"/>
            <a:ext cx="292608" cy="292608"/>
          </a:xfrm>
          <a:prstGeom prst="ellipse">
            <a:avLst/>
          </a:prstGeom>
          <a:solidFill>
            <a:srgbClr val="F49512"/>
          </a:solidFill>
          <a:ln w="12700">
            <a:solidFill>
              <a:srgbClr val="F49512"/>
            </a:solidFill>
            <a:prstDash val="solid"/>
          </a:ln>
        </p:spPr>
      </p:sp>
      <p:sp>
        <p:nvSpPr>
          <p:cNvPr id="25" name="Text 22"/>
          <p:cNvSpPr/>
          <p:nvPr/>
        </p:nvSpPr>
        <p:spPr>
          <a:xfrm>
            <a:off x="4297680" y="2587752"/>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6" name="Text 23"/>
          <p:cNvSpPr/>
          <p:nvPr/>
        </p:nvSpPr>
        <p:spPr>
          <a:xfrm>
            <a:off x="4709160" y="2560320"/>
            <a:ext cx="3017520" cy="347472"/>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Méthode classique : WBS, Gantt, chemin critique</a:t>
            </a:r>
            <a:endParaRPr lang="en-US" sz="1050" dirty="0"/>
          </a:p>
        </p:txBody>
      </p:sp>
      <p:sp>
        <p:nvSpPr>
          <p:cNvPr id="27" name="Text 24"/>
          <p:cNvSpPr/>
          <p:nvPr/>
        </p:nvSpPr>
        <p:spPr>
          <a:xfrm>
            <a:off x="7772400" y="2560320"/>
            <a:ext cx="914400" cy="347472"/>
          </a:xfrm>
          <a:prstGeom prst="rect">
            <a:avLst/>
          </a:prstGeom>
          <a:noFill/>
          <a:ln/>
        </p:spPr>
        <p:txBody>
          <a:bodyPr wrap="square" lIns="0" tIns="0" rIns="0" bIns="0" rtlCol="0" anchor="ctr"/>
          <a:lstStyle/>
          <a:p>
            <a:pPr algn="r" indent="0" marL="0">
              <a:buNone/>
            </a:pPr>
            <a:r>
              <a:rPr lang="en-US" sz="1000" b="1" dirty="0">
                <a:solidFill>
                  <a:srgbClr val="004F9F"/>
                </a:solidFill>
                <a:latin typeface="Calibri" pitchFamily="34" charset="0"/>
                <a:ea typeface="Calibri" pitchFamily="34" charset="-122"/>
                <a:cs typeface="Calibri" pitchFamily="34" charset="-120"/>
              </a:rPr>
              <a:t>25 min</a:t>
            </a:r>
            <a:endParaRPr lang="en-US" sz="1000" dirty="0"/>
          </a:p>
        </p:txBody>
      </p:sp>
      <p:sp>
        <p:nvSpPr>
          <p:cNvPr id="28" name="Shape 25"/>
          <p:cNvSpPr/>
          <p:nvPr/>
        </p:nvSpPr>
        <p:spPr>
          <a:xfrm>
            <a:off x="4297680" y="3017520"/>
            <a:ext cx="292608" cy="292608"/>
          </a:xfrm>
          <a:prstGeom prst="ellipse">
            <a:avLst/>
          </a:prstGeom>
          <a:solidFill>
            <a:srgbClr val="F49512"/>
          </a:solidFill>
          <a:ln w="12700">
            <a:solidFill>
              <a:srgbClr val="F49512"/>
            </a:solidFill>
            <a:prstDash val="solid"/>
          </a:ln>
        </p:spPr>
      </p:sp>
      <p:sp>
        <p:nvSpPr>
          <p:cNvPr id="29" name="Text 26"/>
          <p:cNvSpPr/>
          <p:nvPr/>
        </p:nvSpPr>
        <p:spPr>
          <a:xfrm>
            <a:off x="4297680" y="3017520"/>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30" name="Text 27"/>
          <p:cNvSpPr/>
          <p:nvPr/>
        </p:nvSpPr>
        <p:spPr>
          <a:xfrm>
            <a:off x="4709160" y="2990088"/>
            <a:ext cx="3017520" cy="347472"/>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L'agilité, et ce qui change</a:t>
            </a:r>
            <a:endParaRPr lang="en-US" sz="1050" dirty="0"/>
          </a:p>
        </p:txBody>
      </p:sp>
      <p:sp>
        <p:nvSpPr>
          <p:cNvPr id="31" name="Text 28"/>
          <p:cNvSpPr/>
          <p:nvPr/>
        </p:nvSpPr>
        <p:spPr>
          <a:xfrm>
            <a:off x="7772400" y="2990088"/>
            <a:ext cx="914400" cy="347472"/>
          </a:xfrm>
          <a:prstGeom prst="rect">
            <a:avLst/>
          </a:prstGeom>
          <a:noFill/>
          <a:ln/>
        </p:spPr>
        <p:txBody>
          <a:bodyPr wrap="square" lIns="0" tIns="0" rIns="0" bIns="0" rtlCol="0" anchor="ctr"/>
          <a:lstStyle/>
          <a:p>
            <a:pPr algn="r" indent="0" marL="0">
              <a:buNone/>
            </a:pPr>
            <a:r>
              <a:rPr lang="en-US" sz="1000" b="1" dirty="0">
                <a:solidFill>
                  <a:srgbClr val="004F9F"/>
                </a:solidFill>
                <a:latin typeface="Calibri" pitchFamily="34" charset="0"/>
                <a:ea typeface="Calibri" pitchFamily="34" charset="-122"/>
                <a:cs typeface="Calibri" pitchFamily="34" charset="-120"/>
              </a:rPr>
              <a:t>30 min</a:t>
            </a:r>
            <a:endParaRPr lang="en-US" sz="1000" dirty="0"/>
          </a:p>
        </p:txBody>
      </p:sp>
      <p:sp>
        <p:nvSpPr>
          <p:cNvPr id="32" name="Shape 29"/>
          <p:cNvSpPr/>
          <p:nvPr/>
        </p:nvSpPr>
        <p:spPr>
          <a:xfrm>
            <a:off x="4297680" y="3447288"/>
            <a:ext cx="292608" cy="292608"/>
          </a:xfrm>
          <a:prstGeom prst="ellipse">
            <a:avLst/>
          </a:prstGeom>
          <a:solidFill>
            <a:srgbClr val="F49512"/>
          </a:solidFill>
          <a:ln w="12700">
            <a:solidFill>
              <a:srgbClr val="F49512"/>
            </a:solidFill>
            <a:prstDash val="solid"/>
          </a:ln>
        </p:spPr>
      </p:sp>
      <p:sp>
        <p:nvSpPr>
          <p:cNvPr id="33" name="Text 30"/>
          <p:cNvSpPr/>
          <p:nvPr/>
        </p:nvSpPr>
        <p:spPr>
          <a:xfrm>
            <a:off x="4297680" y="3447288"/>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a:t>
            </a:r>
            <a:endParaRPr lang="en-US" sz="1100" dirty="0"/>
          </a:p>
        </p:txBody>
      </p:sp>
      <p:sp>
        <p:nvSpPr>
          <p:cNvPr id="34" name="Text 31"/>
          <p:cNvSpPr/>
          <p:nvPr/>
        </p:nvSpPr>
        <p:spPr>
          <a:xfrm>
            <a:off x="4709160" y="3419856"/>
            <a:ext cx="3017520" cy="347472"/>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Pourquoi l'agilité pour innover</a:t>
            </a:r>
            <a:endParaRPr lang="en-US" sz="1050" dirty="0"/>
          </a:p>
        </p:txBody>
      </p:sp>
      <p:sp>
        <p:nvSpPr>
          <p:cNvPr id="35" name="Text 32"/>
          <p:cNvSpPr/>
          <p:nvPr/>
        </p:nvSpPr>
        <p:spPr>
          <a:xfrm>
            <a:off x="7772400" y="3419856"/>
            <a:ext cx="914400" cy="347472"/>
          </a:xfrm>
          <a:prstGeom prst="rect">
            <a:avLst/>
          </a:prstGeom>
          <a:noFill/>
          <a:ln/>
        </p:spPr>
        <p:txBody>
          <a:bodyPr wrap="square" lIns="0" tIns="0" rIns="0" bIns="0" rtlCol="0" anchor="ctr"/>
          <a:lstStyle/>
          <a:p>
            <a:pPr algn="r" indent="0" marL="0">
              <a:buNone/>
            </a:pPr>
            <a:r>
              <a:rPr lang="en-US" sz="1000" b="1" dirty="0">
                <a:solidFill>
                  <a:srgbClr val="004F9F"/>
                </a:solidFill>
                <a:latin typeface="Calibri" pitchFamily="34" charset="0"/>
                <a:ea typeface="Calibri" pitchFamily="34" charset="-122"/>
                <a:cs typeface="Calibri" pitchFamily="34" charset="-120"/>
              </a:rPr>
              <a:t>20 min</a:t>
            </a:r>
            <a:endParaRPr lang="en-US" sz="1000" dirty="0"/>
          </a:p>
        </p:txBody>
      </p:sp>
      <p:sp>
        <p:nvSpPr>
          <p:cNvPr id="36" name="Shape 33"/>
          <p:cNvSpPr/>
          <p:nvPr/>
        </p:nvSpPr>
        <p:spPr>
          <a:xfrm>
            <a:off x="4297680" y="3877056"/>
            <a:ext cx="292608" cy="292608"/>
          </a:xfrm>
          <a:prstGeom prst="ellipse">
            <a:avLst/>
          </a:prstGeom>
          <a:solidFill>
            <a:srgbClr val="F49512"/>
          </a:solidFill>
          <a:ln w="12700">
            <a:solidFill>
              <a:srgbClr val="F49512"/>
            </a:solidFill>
            <a:prstDash val="solid"/>
          </a:ln>
        </p:spPr>
      </p:sp>
      <p:sp>
        <p:nvSpPr>
          <p:cNvPr id="37" name="Text 34"/>
          <p:cNvSpPr/>
          <p:nvPr/>
        </p:nvSpPr>
        <p:spPr>
          <a:xfrm>
            <a:off x="4297680" y="3877056"/>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a:t>
            </a:r>
            <a:endParaRPr lang="en-US" sz="1100" dirty="0"/>
          </a:p>
        </p:txBody>
      </p:sp>
      <p:sp>
        <p:nvSpPr>
          <p:cNvPr id="38" name="Text 35"/>
          <p:cNvSpPr/>
          <p:nvPr/>
        </p:nvSpPr>
        <p:spPr>
          <a:xfrm>
            <a:off x="4709160" y="3849624"/>
            <a:ext cx="3017520" cy="347472"/>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Atelier : planifier, puis votre entreprise</a:t>
            </a:r>
            <a:endParaRPr lang="en-US" sz="1050" dirty="0"/>
          </a:p>
        </p:txBody>
      </p:sp>
      <p:sp>
        <p:nvSpPr>
          <p:cNvPr id="39" name="Text 36"/>
          <p:cNvSpPr/>
          <p:nvPr/>
        </p:nvSpPr>
        <p:spPr>
          <a:xfrm>
            <a:off x="7772400" y="3849624"/>
            <a:ext cx="914400" cy="347472"/>
          </a:xfrm>
          <a:prstGeom prst="rect">
            <a:avLst/>
          </a:prstGeom>
          <a:noFill/>
          <a:ln/>
        </p:spPr>
        <p:txBody>
          <a:bodyPr wrap="square" lIns="0" tIns="0" rIns="0" bIns="0" rtlCol="0" anchor="ctr"/>
          <a:lstStyle/>
          <a:p>
            <a:pPr algn="r" indent="0" marL="0">
              <a:buNone/>
            </a:pPr>
            <a:r>
              <a:rPr lang="en-US" sz="1000" b="1" dirty="0">
                <a:solidFill>
                  <a:srgbClr val="004F9F"/>
                </a:solidFill>
                <a:latin typeface="Calibri" pitchFamily="34" charset="0"/>
                <a:ea typeface="Calibri" pitchFamily="34" charset="-122"/>
                <a:cs typeface="Calibri" pitchFamily="34" charset="-120"/>
              </a:rPr>
              <a:t>45 min</a:t>
            </a:r>
            <a:endParaRPr lang="en-US" sz="1000" dirty="0"/>
          </a:p>
        </p:txBody>
      </p:sp>
      <p:sp>
        <p:nvSpPr>
          <p:cNvPr id="40" name="Text 37"/>
          <p:cNvSpPr/>
          <p:nvPr/>
        </p:nvSpPr>
        <p:spPr>
          <a:xfrm>
            <a:off x="4297680" y="4343400"/>
            <a:ext cx="4389120" cy="274320"/>
          </a:xfrm>
          <a:prstGeom prst="rect">
            <a:avLst/>
          </a:prstGeom>
          <a:noFill/>
          <a:ln/>
        </p:spPr>
        <p:txBody>
          <a:bodyPr wrap="square" lIns="0" tIns="0" rIns="0" bIns="0" rtlCol="0" anchor="ctr"/>
          <a:lstStyle/>
          <a:p>
            <a:pPr indent="0" marL="0">
              <a:buNone/>
            </a:pPr>
            <a:r>
              <a:rPr lang="en-US" sz="950" i="1" dirty="0">
                <a:solidFill>
                  <a:srgbClr val="6B7280"/>
                </a:solidFill>
                <a:latin typeface="Calibri" pitchFamily="34" charset="0"/>
                <a:ea typeface="Calibri" pitchFamily="34" charset="-122"/>
                <a:cs typeface="Calibri" pitchFamily="34" charset="-120"/>
              </a:rPr>
              <a:t>Pause de 15 min après l'atelier 4</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Le bloc 4 en une page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3</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4023360" cy="3108960"/>
          </a:xfrm>
          <a:prstGeom prst="roundRect">
            <a:avLst>
              <a:gd name="adj" fmla="val 1765"/>
            </a:avLst>
          </a:prstGeom>
          <a:solidFill>
            <a:srgbClr val="F3F4F6"/>
          </a:solidFill>
          <a:ln w="12700">
            <a:solidFill>
              <a:srgbClr val="F3F4F6"/>
            </a:solidFill>
            <a:prstDash val="solid"/>
          </a:ln>
        </p:spPr>
      </p:sp>
      <p:sp>
        <p:nvSpPr>
          <p:cNvPr id="7" name="Shape 4"/>
          <p:cNvSpPr/>
          <p:nvPr/>
        </p:nvSpPr>
        <p:spPr>
          <a:xfrm>
            <a:off x="457200" y="868680"/>
            <a:ext cx="4023360" cy="54864"/>
          </a:xfrm>
          <a:prstGeom prst="rect">
            <a:avLst/>
          </a:prstGeom>
          <a:solidFill>
            <a:srgbClr val="F49512"/>
          </a:solidFill>
          <a:ln w="12700">
            <a:solidFill>
              <a:srgbClr val="F49512"/>
            </a:solidFill>
            <a:prstDash val="solid"/>
          </a:ln>
        </p:spPr>
      </p:sp>
      <p:sp>
        <p:nvSpPr>
          <p:cNvPr id="8" name="Text 5"/>
          <p:cNvSpPr/>
          <p:nvPr/>
        </p:nvSpPr>
        <p:spPr>
          <a:xfrm>
            <a:off x="585216" y="9784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Épreuve E1 · Innovation à valeur ajoutée</a:t>
            </a:r>
            <a:endParaRPr lang="en-US" sz="1200" dirty="0"/>
          </a:p>
        </p:txBody>
      </p:sp>
      <p:sp>
        <p:nvSpPr>
          <p:cNvPr id="9" name="Text 6"/>
          <p:cNvSpPr/>
          <p:nvPr/>
        </p:nvSpPr>
        <p:spPr>
          <a:xfrm>
            <a:off x="585216" y="1325880"/>
            <a:ext cx="3767328" cy="2560320"/>
          </a:xfrm>
          <a:prstGeom prst="rect">
            <a:avLst/>
          </a:prstGeom>
          <a:noFill/>
          <a:ln/>
        </p:spPr>
        <p:txBody>
          <a:bodyPr wrap="square" lIns="0" tIns="0" rIns="0" bIns="0" rtlCol="0" anchor="t"/>
          <a:lstStyle/>
          <a:p>
            <a:pPr indent="0" marL="0">
              <a:spcAft>
                <a:spcPts val="300"/>
              </a:spcAft>
              <a:buNone/>
            </a:pPr>
            <a:r>
              <a:rPr lang="en-US" sz="1100" dirty="0">
                <a:solidFill>
                  <a:srgbClr val="303838"/>
                </a:solidFill>
                <a:latin typeface="Calibri" pitchFamily="34" charset="0"/>
                <a:ea typeface="Calibri" pitchFamily="34" charset="-122"/>
                <a:cs typeface="Calibri" pitchFamily="34" charset="-120"/>
              </a:rPr>
              <a:t>C4.1 Impulser des innovations à partir du terrain</a:t>
            </a:r>
            <a:endParaRPr lang="en-US" sz="1100" dirty="0"/>
          </a:p>
          <a:p>
            <a:pPr indent="0" marL="0">
              <a:spcAft>
                <a:spcPts val="300"/>
              </a:spcAft>
              <a:buNone/>
            </a:pPr>
            <a:r>
              <a:rPr lang="en-US" sz="1100" b="1" dirty="0">
                <a:solidFill>
                  <a:srgbClr val="F49512"/>
                </a:solidFill>
                <a:latin typeface="Calibri" pitchFamily="34" charset="0"/>
                <a:ea typeface="Calibri" pitchFamily="34" charset="-122"/>
                <a:cs typeface="Calibri" pitchFamily="34" charset="-120"/>
              </a:rPr>
              <a:t>C4.2 Mener le projet en mode agile</a:t>
            </a:r>
            <a:endParaRPr lang="en-US" sz="1100" dirty="0"/>
          </a:p>
          <a:p>
            <a:pPr indent="0" marL="0">
              <a:spcAft>
                <a:spcPts val="300"/>
              </a:spcAft>
              <a:buNone/>
            </a:pPr>
            <a:r>
              <a:rPr lang="en-US" sz="1100" dirty="0">
                <a:solidFill>
                  <a:srgbClr val="303838"/>
                </a:solidFill>
                <a:latin typeface="Calibri" pitchFamily="34" charset="0"/>
                <a:ea typeface="Calibri" pitchFamily="34" charset="-122"/>
                <a:cs typeface="Calibri" pitchFamily="34" charset="-120"/>
              </a:rPr>
              <a:t>C4.3 Coopérer avec les fonctions transverses</a:t>
            </a:r>
            <a:endParaRPr lang="en-US" sz="1100" dirty="0"/>
          </a:p>
          <a:p>
            <a:pPr indent="0" marL="0">
              <a:spcAft>
                <a:spcPts val="300"/>
              </a:spcAft>
              <a:buNone/>
            </a:pPr>
            <a:r>
              <a:rPr lang="en-US" sz="1100" dirty="0">
                <a:solidFill>
                  <a:srgbClr val="303838"/>
                </a:solidFill>
                <a:latin typeface="Calibri" pitchFamily="34" charset="0"/>
                <a:ea typeface="Calibri" pitchFamily="34" charset="-122"/>
                <a:cs typeface="Calibri" pitchFamily="34" charset="-120"/>
              </a:rPr>
              <a:t>C4.4 Présenter et défendre devant la direction</a:t>
            </a:r>
            <a:endParaRPr lang="en-US" sz="1100" dirty="0"/>
          </a:p>
          <a:p>
            <a:pPr indent="0" marL="0">
              <a:spcAft>
                <a:spcPts val="300"/>
              </a:spcAft>
              <a:buNone/>
            </a:pPr>
            <a:r>
              <a:rPr lang="en-US" sz="1100" dirty="0">
                <a:solidFill>
                  <a:srgbClr val="303838"/>
                </a:solidFill>
                <a:latin typeface="Calibri" pitchFamily="34" charset="0"/>
                <a:ea typeface="Calibri" pitchFamily="34" charset="-122"/>
                <a:cs typeface="Calibri" pitchFamily="34" charset="-120"/>
              </a:rPr>
              <a:t> </a:t>
            </a:r>
            <a:endParaRPr lang="en-US" sz="1100" dirty="0"/>
          </a:p>
          <a:p>
            <a:pPr indent="0" marL="0">
              <a:spcAft>
                <a:spcPts val="300"/>
              </a:spcAft>
              <a:buNone/>
            </a:pPr>
            <a:r>
              <a:rPr lang="en-US" sz="1100" i="1" dirty="0">
                <a:solidFill>
                  <a:srgbClr val="6B7280"/>
                </a:solidFill>
                <a:latin typeface="Calibri" pitchFamily="34" charset="0"/>
                <a:ea typeface="Calibri" pitchFamily="34" charset="-122"/>
                <a:cs typeface="Calibri" pitchFamily="34" charset="-120"/>
              </a:rPr>
              <a:t>Dossier individuel sur votre entreprise d'accueil, puis pitch de 15 min.</a:t>
            </a:r>
            <a:endParaRPr lang="en-US" sz="1100" dirty="0"/>
          </a:p>
        </p:txBody>
      </p:sp>
      <p:sp>
        <p:nvSpPr>
          <p:cNvPr id="10" name="Shape 7"/>
          <p:cNvSpPr/>
          <p:nvPr/>
        </p:nvSpPr>
        <p:spPr>
          <a:xfrm>
            <a:off x="4663440" y="868680"/>
            <a:ext cx="4023360" cy="3108960"/>
          </a:xfrm>
          <a:prstGeom prst="roundRect">
            <a:avLst>
              <a:gd name="adj" fmla="val 1765"/>
            </a:avLst>
          </a:prstGeom>
          <a:solidFill>
            <a:srgbClr val="F3F4F6"/>
          </a:solidFill>
          <a:ln w="12700">
            <a:solidFill>
              <a:srgbClr val="F3F4F6"/>
            </a:solidFill>
            <a:prstDash val="solid"/>
          </a:ln>
        </p:spPr>
      </p:sp>
      <p:sp>
        <p:nvSpPr>
          <p:cNvPr id="11" name="Shape 8"/>
          <p:cNvSpPr/>
          <p:nvPr/>
        </p:nvSpPr>
        <p:spPr>
          <a:xfrm>
            <a:off x="4663440" y="868680"/>
            <a:ext cx="4023360" cy="54864"/>
          </a:xfrm>
          <a:prstGeom prst="rect">
            <a:avLst/>
          </a:prstGeom>
          <a:solidFill>
            <a:srgbClr val="004F9F"/>
          </a:solidFill>
          <a:ln w="12700">
            <a:solidFill>
              <a:srgbClr val="004F9F"/>
            </a:solidFill>
            <a:prstDash val="solid"/>
          </a:ln>
        </p:spPr>
      </p:sp>
      <p:sp>
        <p:nvSpPr>
          <p:cNvPr id="12" name="Text 9"/>
          <p:cNvSpPr/>
          <p:nvPr/>
        </p:nvSpPr>
        <p:spPr>
          <a:xfrm>
            <a:off x="4791456" y="9784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Épreuve E2 · Communication RSE</a:t>
            </a:r>
            <a:endParaRPr lang="en-US" sz="1200" dirty="0"/>
          </a:p>
        </p:txBody>
      </p:sp>
      <p:sp>
        <p:nvSpPr>
          <p:cNvPr id="13" name="Text 10"/>
          <p:cNvSpPr/>
          <p:nvPr/>
        </p:nvSpPr>
        <p:spPr>
          <a:xfrm>
            <a:off x="4791456" y="1325880"/>
            <a:ext cx="3767328" cy="2560320"/>
          </a:xfrm>
          <a:prstGeom prst="rect">
            <a:avLst/>
          </a:prstGeom>
          <a:noFill/>
          <a:ln/>
        </p:spPr>
        <p:txBody>
          <a:bodyPr wrap="square" lIns="0" tIns="0" rIns="0" bIns="0" rtlCol="0" anchor="t"/>
          <a:lstStyle/>
          <a:p>
            <a:pPr indent="0" marL="0">
              <a:spcAft>
                <a:spcPts val="300"/>
              </a:spcAft>
              <a:buNone/>
            </a:pPr>
            <a:r>
              <a:rPr lang="en-US" sz="1100" dirty="0">
                <a:solidFill>
                  <a:srgbClr val="303838"/>
                </a:solidFill>
                <a:latin typeface="Calibri" pitchFamily="34" charset="0"/>
                <a:ea typeface="Calibri" pitchFamily="34" charset="-122"/>
                <a:cs typeface="Calibri" pitchFamily="34" charset="-120"/>
              </a:rPr>
              <a:t>C4.5 Intégrer la RSE dans la communication</a:t>
            </a:r>
            <a:endParaRPr lang="en-US" sz="1100" dirty="0"/>
          </a:p>
          <a:p>
            <a:pPr indent="0" marL="0">
              <a:spcAft>
                <a:spcPts val="300"/>
              </a:spcAft>
              <a:buNone/>
            </a:pPr>
            <a:r>
              <a:rPr lang="en-US" sz="1100" dirty="0">
                <a:solidFill>
                  <a:srgbClr val="303838"/>
                </a:solidFill>
                <a:latin typeface="Calibri" pitchFamily="34" charset="0"/>
                <a:ea typeface="Calibri" pitchFamily="34" charset="-122"/>
                <a:cs typeface="Calibri" pitchFamily="34" charset="-120"/>
              </a:rPr>
              <a:t>C4.6 Utiliser les innovations IA et data</a:t>
            </a:r>
            <a:endParaRPr lang="en-US" sz="1100" dirty="0"/>
          </a:p>
          <a:p>
            <a:pPr indent="0" marL="0">
              <a:spcAft>
                <a:spcPts val="300"/>
              </a:spcAft>
              <a:buNone/>
            </a:pPr>
            <a:r>
              <a:rPr lang="en-US" sz="1100" dirty="0">
                <a:solidFill>
                  <a:srgbClr val="303838"/>
                </a:solidFill>
                <a:latin typeface="Calibri" pitchFamily="34" charset="0"/>
                <a:ea typeface="Calibri" pitchFamily="34" charset="-122"/>
                <a:cs typeface="Calibri" pitchFamily="34" charset="-120"/>
              </a:rPr>
              <a:t>C4.7 Mesurer l'efficacité de la communication</a:t>
            </a:r>
            <a:endParaRPr lang="en-US" sz="1100" dirty="0"/>
          </a:p>
          <a:p>
            <a:pPr indent="0" marL="0">
              <a:spcAft>
                <a:spcPts val="300"/>
              </a:spcAft>
              <a:buNone/>
            </a:pPr>
            <a:r>
              <a:rPr lang="en-US" sz="1100" dirty="0">
                <a:solidFill>
                  <a:srgbClr val="303838"/>
                </a:solidFill>
                <a:latin typeface="Calibri" pitchFamily="34" charset="0"/>
                <a:ea typeface="Calibri" pitchFamily="34" charset="-122"/>
                <a:cs typeface="Calibri" pitchFamily="34" charset="-120"/>
              </a:rPr>
              <a:t> </a:t>
            </a:r>
            <a:endParaRPr lang="en-US" sz="1100" dirty="0"/>
          </a:p>
          <a:p>
            <a:pPr indent="0" marL="0">
              <a:spcAft>
                <a:spcPts val="300"/>
              </a:spcAft>
              <a:buNone/>
            </a:pPr>
            <a:r>
              <a:rPr lang="en-US" sz="1100" i="1" dirty="0">
                <a:solidFill>
                  <a:srgbClr val="6B7280"/>
                </a:solidFill>
                <a:latin typeface="Calibri" pitchFamily="34" charset="0"/>
                <a:ea typeface="Calibri" pitchFamily="34" charset="-122"/>
                <a:cs typeface="Calibri" pitchFamily="34" charset="-120"/>
              </a:rPr>
              <a:t>Dossier collectif sur un cas du certificateur, puis soutenance individuelle en format dynamique (podcast, live).</a:t>
            </a:r>
            <a:endParaRPr lang="en-US" sz="1100" dirty="0"/>
          </a:p>
        </p:txBody>
      </p:sp>
      <p:sp>
        <p:nvSpPr>
          <p:cNvPr id="14" name="Shape 11"/>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15" name="Text 12"/>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Une compétence est acquise si 75 % de ses critères sont atteints au niveau 2 sur 3. Aucune compensation entre compétences.</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Votre année dans le bloc</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4</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640080" y="1417320"/>
            <a:ext cx="7863840" cy="0"/>
          </a:xfrm>
          <a:prstGeom prst="line">
            <a:avLst/>
          </a:prstGeom>
          <a:noFill/>
          <a:ln w="25400">
            <a:solidFill>
              <a:srgbClr val="D1D5DB"/>
            </a:solidFill>
            <a:prstDash val="solid"/>
          </a:ln>
        </p:spPr>
      </p:sp>
      <p:sp>
        <p:nvSpPr>
          <p:cNvPr id="7" name="Shape 4"/>
          <p:cNvSpPr/>
          <p:nvPr/>
        </p:nvSpPr>
        <p:spPr>
          <a:xfrm>
            <a:off x="832104" y="1307592"/>
            <a:ext cx="219456" cy="219456"/>
          </a:xfrm>
          <a:prstGeom prst="ellipse">
            <a:avLst/>
          </a:prstGeom>
          <a:solidFill>
            <a:srgbClr val="303838"/>
          </a:solidFill>
          <a:ln w="19050">
            <a:solidFill>
              <a:srgbClr val="FFFFFF"/>
            </a:solidFill>
            <a:prstDash val="solid"/>
          </a:ln>
        </p:spPr>
      </p:sp>
      <p:sp>
        <p:nvSpPr>
          <p:cNvPr id="8" name="Text 5"/>
          <p:cNvSpPr/>
          <p:nvPr/>
        </p:nvSpPr>
        <p:spPr>
          <a:xfrm>
            <a:off x="502920" y="914400"/>
            <a:ext cx="914400" cy="320040"/>
          </a:xfrm>
          <a:prstGeom prst="rect">
            <a:avLst/>
          </a:prstGeom>
          <a:noFill/>
          <a:ln/>
        </p:spPr>
        <p:txBody>
          <a:bodyPr wrap="square" lIns="0" tIns="0" rIns="0" bIns="0" rtlCol="0" anchor="ctr"/>
          <a:lstStyle/>
          <a:p>
            <a:pPr algn="ctr" indent="0" marL="0">
              <a:buNone/>
            </a:pPr>
            <a:r>
              <a:rPr lang="en-US" sz="1100" b="1" dirty="0">
                <a:solidFill>
                  <a:srgbClr val="004F9F"/>
                </a:solidFill>
                <a:latin typeface="Calibri" pitchFamily="34" charset="0"/>
                <a:ea typeface="Calibri" pitchFamily="34" charset="-122"/>
                <a:cs typeface="Calibri" pitchFamily="34" charset="-120"/>
              </a:rPr>
              <a:t>30/10</a:t>
            </a:r>
            <a:endParaRPr lang="en-US" sz="1100" dirty="0"/>
          </a:p>
        </p:txBody>
      </p:sp>
      <p:sp>
        <p:nvSpPr>
          <p:cNvPr id="9" name="Text 6"/>
          <p:cNvSpPr/>
          <p:nvPr/>
        </p:nvSpPr>
        <p:spPr>
          <a:xfrm>
            <a:off x="502920" y="1600200"/>
            <a:ext cx="914400" cy="548640"/>
          </a:xfrm>
          <a:prstGeom prst="rect">
            <a:avLst/>
          </a:prstGeom>
          <a:noFill/>
          <a:ln/>
        </p:spPr>
        <p:txBody>
          <a:bodyPr wrap="square" lIns="0" tIns="0" rIns="0" bIns="0" rtlCol="0" anchor="t"/>
          <a:lstStyle/>
          <a:p>
            <a:pPr algn="ctr" indent="0" marL="0">
              <a:buNone/>
            </a:pPr>
            <a:r>
              <a:rPr lang="en-US" sz="850" dirty="0">
                <a:solidFill>
                  <a:srgbClr val="303838"/>
                </a:solidFill>
                <a:latin typeface="Calibri" pitchFamily="34" charset="0"/>
                <a:ea typeface="Calibri" pitchFamily="34" charset="-122"/>
                <a:cs typeface="Calibri" pitchFamily="34" charset="-120"/>
              </a:rPr>
              <a:t>Aujourd'hui : gestion de projet</a:t>
            </a:r>
            <a:endParaRPr lang="en-US" sz="850" dirty="0"/>
          </a:p>
        </p:txBody>
      </p:sp>
      <p:sp>
        <p:nvSpPr>
          <p:cNvPr id="10" name="Shape 7"/>
          <p:cNvSpPr/>
          <p:nvPr/>
        </p:nvSpPr>
        <p:spPr>
          <a:xfrm>
            <a:off x="1856232" y="1307592"/>
            <a:ext cx="219456" cy="219456"/>
          </a:xfrm>
          <a:prstGeom prst="ellipse">
            <a:avLst/>
          </a:prstGeom>
          <a:solidFill>
            <a:srgbClr val="303838"/>
          </a:solidFill>
          <a:ln w="19050">
            <a:solidFill>
              <a:srgbClr val="FFFFFF"/>
            </a:solidFill>
            <a:prstDash val="solid"/>
          </a:ln>
        </p:spPr>
      </p:sp>
      <p:sp>
        <p:nvSpPr>
          <p:cNvPr id="11" name="Text 8"/>
          <p:cNvSpPr/>
          <p:nvPr/>
        </p:nvSpPr>
        <p:spPr>
          <a:xfrm>
            <a:off x="1527048" y="914400"/>
            <a:ext cx="914400" cy="320040"/>
          </a:xfrm>
          <a:prstGeom prst="rect">
            <a:avLst/>
          </a:prstGeom>
          <a:noFill/>
          <a:ln/>
        </p:spPr>
        <p:txBody>
          <a:bodyPr wrap="square" lIns="0" tIns="0" rIns="0" bIns="0" rtlCol="0" anchor="ctr"/>
          <a:lstStyle/>
          <a:p>
            <a:pPr algn="ctr" indent="0" marL="0">
              <a:buNone/>
            </a:pPr>
            <a:r>
              <a:rPr lang="en-US" sz="1100" b="1" dirty="0">
                <a:solidFill>
                  <a:srgbClr val="004F9F"/>
                </a:solidFill>
                <a:latin typeface="Calibri" pitchFamily="34" charset="0"/>
                <a:ea typeface="Calibri" pitchFamily="34" charset="-122"/>
                <a:cs typeface="Calibri" pitchFamily="34" charset="-120"/>
              </a:rPr>
              <a:t>01/12</a:t>
            </a:r>
            <a:endParaRPr lang="en-US" sz="1100" dirty="0"/>
          </a:p>
        </p:txBody>
      </p:sp>
      <p:sp>
        <p:nvSpPr>
          <p:cNvPr id="12" name="Text 9"/>
          <p:cNvSpPr/>
          <p:nvPr/>
        </p:nvSpPr>
        <p:spPr>
          <a:xfrm>
            <a:off x="1527048" y="1600200"/>
            <a:ext cx="914400" cy="548640"/>
          </a:xfrm>
          <a:prstGeom prst="rect">
            <a:avLst/>
          </a:prstGeom>
          <a:noFill/>
          <a:ln/>
        </p:spPr>
        <p:txBody>
          <a:bodyPr wrap="square" lIns="0" tIns="0" rIns="0" bIns="0" rtlCol="0" anchor="t"/>
          <a:lstStyle/>
          <a:p>
            <a:pPr algn="ctr" indent="0" marL="0">
              <a:buNone/>
            </a:pPr>
            <a:r>
              <a:rPr lang="en-US" sz="850" dirty="0">
                <a:solidFill>
                  <a:srgbClr val="303838"/>
                </a:solidFill>
                <a:latin typeface="Calibri" pitchFamily="34" charset="0"/>
                <a:ea typeface="Calibri" pitchFamily="34" charset="-122"/>
                <a:cs typeface="Calibri" pitchFamily="34" charset="-120"/>
              </a:rPr>
              <a:t>Stratégie digitale, partie 1</a:t>
            </a:r>
            <a:endParaRPr lang="en-US" sz="850" dirty="0"/>
          </a:p>
        </p:txBody>
      </p:sp>
      <p:sp>
        <p:nvSpPr>
          <p:cNvPr id="13" name="Shape 10"/>
          <p:cNvSpPr/>
          <p:nvPr/>
        </p:nvSpPr>
        <p:spPr>
          <a:xfrm>
            <a:off x="2880360" y="1307592"/>
            <a:ext cx="219456" cy="219456"/>
          </a:xfrm>
          <a:prstGeom prst="ellipse">
            <a:avLst/>
          </a:prstGeom>
          <a:solidFill>
            <a:srgbClr val="303838"/>
          </a:solidFill>
          <a:ln w="19050">
            <a:solidFill>
              <a:srgbClr val="FFFFFF"/>
            </a:solidFill>
            <a:prstDash val="solid"/>
          </a:ln>
        </p:spPr>
      </p:sp>
      <p:sp>
        <p:nvSpPr>
          <p:cNvPr id="14" name="Text 11"/>
          <p:cNvSpPr/>
          <p:nvPr/>
        </p:nvSpPr>
        <p:spPr>
          <a:xfrm>
            <a:off x="2551176" y="914400"/>
            <a:ext cx="914400" cy="320040"/>
          </a:xfrm>
          <a:prstGeom prst="rect">
            <a:avLst/>
          </a:prstGeom>
          <a:noFill/>
          <a:ln/>
        </p:spPr>
        <p:txBody>
          <a:bodyPr wrap="square" lIns="0" tIns="0" rIns="0" bIns="0" rtlCol="0" anchor="ctr"/>
          <a:lstStyle/>
          <a:p>
            <a:pPr algn="ctr" indent="0" marL="0">
              <a:buNone/>
            </a:pPr>
            <a:r>
              <a:rPr lang="en-US" sz="1100" b="1" dirty="0">
                <a:solidFill>
                  <a:srgbClr val="004F9F"/>
                </a:solidFill>
                <a:latin typeface="Calibri" pitchFamily="34" charset="0"/>
                <a:ea typeface="Calibri" pitchFamily="34" charset="-122"/>
                <a:cs typeface="Calibri" pitchFamily="34" charset="-120"/>
              </a:rPr>
              <a:t>19/02</a:t>
            </a:r>
            <a:endParaRPr lang="en-US" sz="1100" dirty="0"/>
          </a:p>
        </p:txBody>
      </p:sp>
      <p:sp>
        <p:nvSpPr>
          <p:cNvPr id="15" name="Text 12"/>
          <p:cNvSpPr/>
          <p:nvPr/>
        </p:nvSpPr>
        <p:spPr>
          <a:xfrm>
            <a:off x="2551176" y="1600200"/>
            <a:ext cx="914400" cy="548640"/>
          </a:xfrm>
          <a:prstGeom prst="rect">
            <a:avLst/>
          </a:prstGeom>
          <a:noFill/>
          <a:ln/>
        </p:spPr>
        <p:txBody>
          <a:bodyPr wrap="square" lIns="0" tIns="0" rIns="0" bIns="0" rtlCol="0" anchor="t"/>
          <a:lstStyle/>
          <a:p>
            <a:pPr algn="ctr" indent="0" marL="0">
              <a:buNone/>
            </a:pPr>
            <a:r>
              <a:rPr lang="en-US" sz="850" dirty="0">
                <a:solidFill>
                  <a:srgbClr val="303838"/>
                </a:solidFill>
                <a:latin typeface="Calibri" pitchFamily="34" charset="0"/>
                <a:ea typeface="Calibri" pitchFamily="34" charset="-122"/>
                <a:cs typeface="Calibri" pitchFamily="34" charset="-120"/>
              </a:rPr>
              <a:t>Jalon : projet d'innovation</a:t>
            </a:r>
            <a:endParaRPr lang="en-US" sz="850" dirty="0"/>
          </a:p>
        </p:txBody>
      </p:sp>
      <p:sp>
        <p:nvSpPr>
          <p:cNvPr id="16" name="Shape 13"/>
          <p:cNvSpPr/>
          <p:nvPr/>
        </p:nvSpPr>
        <p:spPr>
          <a:xfrm>
            <a:off x="3904488" y="1307592"/>
            <a:ext cx="219456" cy="219456"/>
          </a:xfrm>
          <a:prstGeom prst="ellipse">
            <a:avLst/>
          </a:prstGeom>
          <a:solidFill>
            <a:srgbClr val="303838"/>
          </a:solidFill>
          <a:ln w="19050">
            <a:solidFill>
              <a:srgbClr val="FFFFFF"/>
            </a:solidFill>
            <a:prstDash val="solid"/>
          </a:ln>
        </p:spPr>
      </p:sp>
      <p:sp>
        <p:nvSpPr>
          <p:cNvPr id="17" name="Text 14"/>
          <p:cNvSpPr/>
          <p:nvPr/>
        </p:nvSpPr>
        <p:spPr>
          <a:xfrm>
            <a:off x="3575304" y="914400"/>
            <a:ext cx="914400" cy="320040"/>
          </a:xfrm>
          <a:prstGeom prst="rect">
            <a:avLst/>
          </a:prstGeom>
          <a:noFill/>
          <a:ln/>
        </p:spPr>
        <p:txBody>
          <a:bodyPr wrap="square" lIns="0" tIns="0" rIns="0" bIns="0" rtlCol="0" anchor="ctr"/>
          <a:lstStyle/>
          <a:p>
            <a:pPr algn="ctr" indent="0" marL="0">
              <a:buNone/>
            </a:pPr>
            <a:r>
              <a:rPr lang="en-US" sz="1100" b="1" dirty="0">
                <a:solidFill>
                  <a:srgbClr val="004F9F"/>
                </a:solidFill>
                <a:latin typeface="Calibri" pitchFamily="34" charset="0"/>
                <a:ea typeface="Calibri" pitchFamily="34" charset="-122"/>
                <a:cs typeface="Calibri" pitchFamily="34" charset="-120"/>
              </a:rPr>
              <a:t>15/03</a:t>
            </a:r>
            <a:endParaRPr lang="en-US" sz="1100" dirty="0"/>
          </a:p>
        </p:txBody>
      </p:sp>
      <p:sp>
        <p:nvSpPr>
          <p:cNvPr id="18" name="Text 15"/>
          <p:cNvSpPr/>
          <p:nvPr/>
        </p:nvSpPr>
        <p:spPr>
          <a:xfrm>
            <a:off x="3575304" y="1600200"/>
            <a:ext cx="914400" cy="548640"/>
          </a:xfrm>
          <a:prstGeom prst="rect">
            <a:avLst/>
          </a:prstGeom>
          <a:noFill/>
          <a:ln/>
        </p:spPr>
        <p:txBody>
          <a:bodyPr wrap="square" lIns="0" tIns="0" rIns="0" bIns="0" rtlCol="0" anchor="t"/>
          <a:lstStyle/>
          <a:p>
            <a:pPr algn="ctr" indent="0" marL="0">
              <a:buNone/>
            </a:pPr>
            <a:r>
              <a:rPr lang="en-US" sz="850" dirty="0">
                <a:solidFill>
                  <a:srgbClr val="303838"/>
                </a:solidFill>
                <a:latin typeface="Calibri" pitchFamily="34" charset="0"/>
                <a:ea typeface="Calibri" pitchFamily="34" charset="-122"/>
                <a:cs typeface="Calibri" pitchFamily="34" charset="-120"/>
              </a:rPr>
              <a:t>Jalon : valeur ajoutée chiffrée</a:t>
            </a:r>
            <a:endParaRPr lang="en-US" sz="850" dirty="0"/>
          </a:p>
        </p:txBody>
      </p:sp>
      <p:sp>
        <p:nvSpPr>
          <p:cNvPr id="19" name="Shape 16"/>
          <p:cNvSpPr/>
          <p:nvPr/>
        </p:nvSpPr>
        <p:spPr>
          <a:xfrm>
            <a:off x="4928616" y="1307592"/>
            <a:ext cx="219456" cy="219456"/>
          </a:xfrm>
          <a:prstGeom prst="ellipse">
            <a:avLst/>
          </a:prstGeom>
          <a:solidFill>
            <a:srgbClr val="303838"/>
          </a:solidFill>
          <a:ln w="19050">
            <a:solidFill>
              <a:srgbClr val="FFFFFF"/>
            </a:solidFill>
            <a:prstDash val="solid"/>
          </a:ln>
        </p:spPr>
      </p:sp>
      <p:sp>
        <p:nvSpPr>
          <p:cNvPr id="20" name="Text 17"/>
          <p:cNvSpPr/>
          <p:nvPr/>
        </p:nvSpPr>
        <p:spPr>
          <a:xfrm>
            <a:off x="4599432" y="914400"/>
            <a:ext cx="914400" cy="320040"/>
          </a:xfrm>
          <a:prstGeom prst="rect">
            <a:avLst/>
          </a:prstGeom>
          <a:noFill/>
          <a:ln/>
        </p:spPr>
        <p:txBody>
          <a:bodyPr wrap="square" lIns="0" tIns="0" rIns="0" bIns="0" rtlCol="0" anchor="ctr"/>
          <a:lstStyle/>
          <a:p>
            <a:pPr algn="ctr" indent="0" marL="0">
              <a:buNone/>
            </a:pPr>
            <a:r>
              <a:rPr lang="en-US" sz="1100" b="1" dirty="0">
                <a:solidFill>
                  <a:srgbClr val="004F9F"/>
                </a:solidFill>
                <a:latin typeface="Calibri" pitchFamily="34" charset="0"/>
                <a:ea typeface="Calibri" pitchFamily="34" charset="-122"/>
                <a:cs typeface="Calibri" pitchFamily="34" charset="-120"/>
              </a:rPr>
              <a:t>19/04</a:t>
            </a:r>
            <a:endParaRPr lang="en-US" sz="1100" dirty="0"/>
          </a:p>
        </p:txBody>
      </p:sp>
      <p:sp>
        <p:nvSpPr>
          <p:cNvPr id="21" name="Text 18"/>
          <p:cNvSpPr/>
          <p:nvPr/>
        </p:nvSpPr>
        <p:spPr>
          <a:xfrm>
            <a:off x="4599432" y="1600200"/>
            <a:ext cx="914400" cy="548640"/>
          </a:xfrm>
          <a:prstGeom prst="rect">
            <a:avLst/>
          </a:prstGeom>
          <a:noFill/>
          <a:ln/>
        </p:spPr>
        <p:txBody>
          <a:bodyPr wrap="square" lIns="0" tIns="0" rIns="0" bIns="0" rtlCol="0" anchor="t"/>
          <a:lstStyle/>
          <a:p>
            <a:pPr algn="ctr" indent="0" marL="0">
              <a:buNone/>
            </a:pPr>
            <a:r>
              <a:rPr lang="en-US" sz="850" dirty="0">
                <a:solidFill>
                  <a:srgbClr val="303838"/>
                </a:solidFill>
                <a:latin typeface="Calibri" pitchFamily="34" charset="0"/>
                <a:ea typeface="Calibri" pitchFamily="34" charset="-122"/>
                <a:cs typeface="Calibri" pitchFamily="34" charset="-120"/>
              </a:rPr>
              <a:t>Jalon : dossier complet</a:t>
            </a:r>
            <a:endParaRPr lang="en-US" sz="850" dirty="0"/>
          </a:p>
        </p:txBody>
      </p:sp>
      <p:sp>
        <p:nvSpPr>
          <p:cNvPr id="22" name="Shape 19"/>
          <p:cNvSpPr/>
          <p:nvPr/>
        </p:nvSpPr>
        <p:spPr>
          <a:xfrm>
            <a:off x="5952744" y="1307592"/>
            <a:ext cx="219456" cy="219456"/>
          </a:xfrm>
          <a:prstGeom prst="ellipse">
            <a:avLst/>
          </a:prstGeom>
          <a:solidFill>
            <a:srgbClr val="F49512"/>
          </a:solidFill>
          <a:ln w="19050">
            <a:solidFill>
              <a:srgbClr val="FFFFFF"/>
            </a:solidFill>
            <a:prstDash val="solid"/>
          </a:ln>
        </p:spPr>
      </p:sp>
      <p:sp>
        <p:nvSpPr>
          <p:cNvPr id="23" name="Text 20"/>
          <p:cNvSpPr/>
          <p:nvPr/>
        </p:nvSpPr>
        <p:spPr>
          <a:xfrm>
            <a:off x="5623560" y="914400"/>
            <a:ext cx="914400" cy="320040"/>
          </a:xfrm>
          <a:prstGeom prst="rect">
            <a:avLst/>
          </a:prstGeom>
          <a:noFill/>
          <a:ln/>
        </p:spPr>
        <p:txBody>
          <a:bodyPr wrap="square" lIns="0" tIns="0" rIns="0" bIns="0" rtlCol="0" anchor="ctr"/>
          <a:lstStyle/>
          <a:p>
            <a:pPr algn="ctr" indent="0" marL="0">
              <a:buNone/>
            </a:pPr>
            <a:r>
              <a:rPr lang="en-US" sz="1100" b="1" dirty="0">
                <a:solidFill>
                  <a:srgbClr val="F49512"/>
                </a:solidFill>
                <a:latin typeface="Calibri" pitchFamily="34" charset="0"/>
                <a:ea typeface="Calibri" pitchFamily="34" charset="-122"/>
                <a:cs typeface="Calibri" pitchFamily="34" charset="-120"/>
              </a:rPr>
              <a:t>26/04</a:t>
            </a:r>
            <a:endParaRPr lang="en-US" sz="1100" dirty="0"/>
          </a:p>
        </p:txBody>
      </p:sp>
      <p:sp>
        <p:nvSpPr>
          <p:cNvPr id="24" name="Text 21"/>
          <p:cNvSpPr/>
          <p:nvPr/>
        </p:nvSpPr>
        <p:spPr>
          <a:xfrm>
            <a:off x="5623560" y="1600200"/>
            <a:ext cx="914400" cy="548640"/>
          </a:xfrm>
          <a:prstGeom prst="rect">
            <a:avLst/>
          </a:prstGeom>
          <a:noFill/>
          <a:ln/>
        </p:spPr>
        <p:txBody>
          <a:bodyPr wrap="square" lIns="0" tIns="0" rIns="0" bIns="0" rtlCol="0" anchor="t"/>
          <a:lstStyle/>
          <a:p>
            <a:pPr algn="ctr" indent="0" marL="0">
              <a:buNone/>
            </a:pPr>
            <a:r>
              <a:rPr lang="en-US" sz="850" dirty="0">
                <a:solidFill>
                  <a:srgbClr val="303838"/>
                </a:solidFill>
                <a:latin typeface="Calibri" pitchFamily="34" charset="0"/>
                <a:ea typeface="Calibri" pitchFamily="34" charset="-122"/>
                <a:cs typeface="Calibri" pitchFamily="34" charset="-120"/>
              </a:rPr>
              <a:t>Dépôt E1</a:t>
            </a:r>
            <a:endParaRPr lang="en-US" sz="850" dirty="0"/>
          </a:p>
        </p:txBody>
      </p:sp>
      <p:sp>
        <p:nvSpPr>
          <p:cNvPr id="25" name="Shape 22"/>
          <p:cNvSpPr/>
          <p:nvPr/>
        </p:nvSpPr>
        <p:spPr>
          <a:xfrm>
            <a:off x="6976872" y="1307592"/>
            <a:ext cx="219456" cy="219456"/>
          </a:xfrm>
          <a:prstGeom prst="ellipse">
            <a:avLst/>
          </a:prstGeom>
          <a:solidFill>
            <a:srgbClr val="F49512"/>
          </a:solidFill>
          <a:ln w="19050">
            <a:solidFill>
              <a:srgbClr val="FFFFFF"/>
            </a:solidFill>
            <a:prstDash val="solid"/>
          </a:ln>
        </p:spPr>
      </p:sp>
      <p:sp>
        <p:nvSpPr>
          <p:cNvPr id="26" name="Text 23"/>
          <p:cNvSpPr/>
          <p:nvPr/>
        </p:nvSpPr>
        <p:spPr>
          <a:xfrm>
            <a:off x="6647688" y="914400"/>
            <a:ext cx="914400" cy="320040"/>
          </a:xfrm>
          <a:prstGeom prst="rect">
            <a:avLst/>
          </a:prstGeom>
          <a:noFill/>
          <a:ln/>
        </p:spPr>
        <p:txBody>
          <a:bodyPr wrap="square" lIns="0" tIns="0" rIns="0" bIns="0" rtlCol="0" anchor="ctr"/>
          <a:lstStyle/>
          <a:p>
            <a:pPr algn="ctr" indent="0" marL="0">
              <a:buNone/>
            </a:pPr>
            <a:r>
              <a:rPr lang="en-US" sz="1100" b="1" dirty="0">
                <a:solidFill>
                  <a:srgbClr val="F49512"/>
                </a:solidFill>
                <a:latin typeface="Calibri" pitchFamily="34" charset="0"/>
                <a:ea typeface="Calibri" pitchFamily="34" charset="-122"/>
                <a:cs typeface="Calibri" pitchFamily="34" charset="-120"/>
              </a:rPr>
              <a:t>10/05</a:t>
            </a:r>
            <a:endParaRPr lang="en-US" sz="1100" dirty="0"/>
          </a:p>
        </p:txBody>
      </p:sp>
      <p:sp>
        <p:nvSpPr>
          <p:cNvPr id="27" name="Text 24"/>
          <p:cNvSpPr/>
          <p:nvPr/>
        </p:nvSpPr>
        <p:spPr>
          <a:xfrm>
            <a:off x="6647688" y="1600200"/>
            <a:ext cx="914400" cy="548640"/>
          </a:xfrm>
          <a:prstGeom prst="rect">
            <a:avLst/>
          </a:prstGeom>
          <a:noFill/>
          <a:ln/>
        </p:spPr>
        <p:txBody>
          <a:bodyPr wrap="square" lIns="0" tIns="0" rIns="0" bIns="0" rtlCol="0" anchor="t"/>
          <a:lstStyle/>
          <a:p>
            <a:pPr algn="ctr" indent="0" marL="0">
              <a:buNone/>
            </a:pPr>
            <a:r>
              <a:rPr lang="en-US" sz="850" dirty="0">
                <a:solidFill>
                  <a:srgbClr val="303838"/>
                </a:solidFill>
                <a:latin typeface="Calibri" pitchFamily="34" charset="0"/>
                <a:ea typeface="Calibri" pitchFamily="34" charset="-122"/>
                <a:cs typeface="Calibri" pitchFamily="34" charset="-120"/>
              </a:rPr>
              <a:t>Dépôt E2</a:t>
            </a:r>
            <a:endParaRPr lang="en-US" sz="850" dirty="0"/>
          </a:p>
        </p:txBody>
      </p:sp>
      <p:sp>
        <p:nvSpPr>
          <p:cNvPr id="28" name="Shape 25"/>
          <p:cNvSpPr/>
          <p:nvPr/>
        </p:nvSpPr>
        <p:spPr>
          <a:xfrm>
            <a:off x="8001000" y="1307592"/>
            <a:ext cx="219456" cy="219456"/>
          </a:xfrm>
          <a:prstGeom prst="ellipse">
            <a:avLst/>
          </a:prstGeom>
          <a:solidFill>
            <a:srgbClr val="F49512"/>
          </a:solidFill>
          <a:ln w="19050">
            <a:solidFill>
              <a:srgbClr val="FFFFFF"/>
            </a:solidFill>
            <a:prstDash val="solid"/>
          </a:ln>
        </p:spPr>
      </p:sp>
      <p:sp>
        <p:nvSpPr>
          <p:cNvPr id="29" name="Text 26"/>
          <p:cNvSpPr/>
          <p:nvPr/>
        </p:nvSpPr>
        <p:spPr>
          <a:xfrm>
            <a:off x="7671816" y="914400"/>
            <a:ext cx="914400" cy="320040"/>
          </a:xfrm>
          <a:prstGeom prst="rect">
            <a:avLst/>
          </a:prstGeom>
          <a:noFill/>
          <a:ln/>
        </p:spPr>
        <p:txBody>
          <a:bodyPr wrap="square" lIns="0" tIns="0" rIns="0" bIns="0" rtlCol="0" anchor="ctr"/>
          <a:lstStyle/>
          <a:p>
            <a:pPr algn="ctr" indent="0" marL="0">
              <a:buNone/>
            </a:pPr>
            <a:r>
              <a:rPr lang="en-US" sz="1100" b="1" dirty="0">
                <a:solidFill>
                  <a:srgbClr val="F49512"/>
                </a:solidFill>
                <a:latin typeface="Calibri" pitchFamily="34" charset="0"/>
                <a:ea typeface="Calibri" pitchFamily="34" charset="-122"/>
                <a:cs typeface="Calibri" pitchFamily="34" charset="-120"/>
              </a:rPr>
              <a:t>24-28/05</a:t>
            </a:r>
            <a:endParaRPr lang="en-US" sz="1100" dirty="0"/>
          </a:p>
        </p:txBody>
      </p:sp>
      <p:sp>
        <p:nvSpPr>
          <p:cNvPr id="30" name="Text 27"/>
          <p:cNvSpPr/>
          <p:nvPr/>
        </p:nvSpPr>
        <p:spPr>
          <a:xfrm>
            <a:off x="7671816" y="1600200"/>
            <a:ext cx="914400" cy="548640"/>
          </a:xfrm>
          <a:prstGeom prst="rect">
            <a:avLst/>
          </a:prstGeom>
          <a:noFill/>
          <a:ln/>
        </p:spPr>
        <p:txBody>
          <a:bodyPr wrap="square" lIns="0" tIns="0" rIns="0" bIns="0" rtlCol="0" anchor="t"/>
          <a:lstStyle/>
          <a:p>
            <a:pPr algn="ctr" indent="0" marL="0">
              <a:buNone/>
            </a:pPr>
            <a:r>
              <a:rPr lang="en-US" sz="850" dirty="0">
                <a:solidFill>
                  <a:srgbClr val="303838"/>
                </a:solidFill>
                <a:latin typeface="Calibri" pitchFamily="34" charset="0"/>
                <a:ea typeface="Calibri" pitchFamily="34" charset="-122"/>
                <a:cs typeface="Calibri" pitchFamily="34" charset="-120"/>
              </a:rPr>
              <a:t>Oraux E1 et E2</a:t>
            </a:r>
            <a:endParaRPr lang="en-US" sz="850" dirty="0"/>
          </a:p>
        </p:txBody>
      </p:sp>
      <p:sp>
        <p:nvSpPr>
          <p:cNvPr id="31" name="Shape 28"/>
          <p:cNvSpPr/>
          <p:nvPr/>
        </p:nvSpPr>
        <p:spPr>
          <a:xfrm>
            <a:off x="457200" y="2377440"/>
            <a:ext cx="2651760" cy="1600200"/>
          </a:xfrm>
          <a:prstGeom prst="roundRect">
            <a:avLst>
              <a:gd name="adj" fmla="val 3429"/>
            </a:avLst>
          </a:prstGeom>
          <a:solidFill>
            <a:srgbClr val="F3F4F6"/>
          </a:solidFill>
          <a:ln w="12700">
            <a:solidFill>
              <a:srgbClr val="F3F4F6"/>
            </a:solidFill>
            <a:prstDash val="solid"/>
          </a:ln>
        </p:spPr>
      </p:sp>
      <p:sp>
        <p:nvSpPr>
          <p:cNvPr id="32" name="Shape 29"/>
          <p:cNvSpPr/>
          <p:nvPr/>
        </p:nvSpPr>
        <p:spPr>
          <a:xfrm>
            <a:off x="457200" y="2377440"/>
            <a:ext cx="2651760" cy="54864"/>
          </a:xfrm>
          <a:prstGeom prst="rect">
            <a:avLst/>
          </a:prstGeom>
          <a:solidFill>
            <a:srgbClr val="004F9F"/>
          </a:solidFill>
          <a:ln w="12700">
            <a:solidFill>
              <a:srgbClr val="004F9F"/>
            </a:solidFill>
            <a:prstDash val="solid"/>
          </a:ln>
        </p:spPr>
      </p:sp>
      <p:sp>
        <p:nvSpPr>
          <p:cNvPr id="33" name="Text 30"/>
          <p:cNvSpPr/>
          <p:nvPr/>
        </p:nvSpPr>
        <p:spPr>
          <a:xfrm>
            <a:off x="585216" y="2487168"/>
            <a:ext cx="23957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Partie 1</a:t>
            </a:r>
            <a:endParaRPr lang="en-US" sz="1200" dirty="0"/>
          </a:p>
        </p:txBody>
      </p:sp>
      <p:sp>
        <p:nvSpPr>
          <p:cNvPr id="34" name="Text 31"/>
          <p:cNvSpPr/>
          <p:nvPr/>
        </p:nvSpPr>
        <p:spPr>
          <a:xfrm>
            <a:off x="585216" y="2834640"/>
            <a:ext cx="2395728" cy="105156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Collecte des informations marché et des retours terrain</a:t>
            </a:r>
            <a:endParaRPr lang="en-US" sz="1050" dirty="0"/>
          </a:p>
        </p:txBody>
      </p:sp>
      <p:sp>
        <p:nvSpPr>
          <p:cNvPr id="35" name="Shape 32"/>
          <p:cNvSpPr/>
          <p:nvPr/>
        </p:nvSpPr>
        <p:spPr>
          <a:xfrm>
            <a:off x="3246120" y="2377440"/>
            <a:ext cx="2651760" cy="1600200"/>
          </a:xfrm>
          <a:prstGeom prst="roundRect">
            <a:avLst>
              <a:gd name="adj" fmla="val 3429"/>
            </a:avLst>
          </a:prstGeom>
          <a:solidFill>
            <a:srgbClr val="FDEBD0"/>
          </a:solidFill>
          <a:ln w="12700">
            <a:solidFill>
              <a:srgbClr val="FDEBD0"/>
            </a:solidFill>
            <a:prstDash val="solid"/>
          </a:ln>
        </p:spPr>
      </p:sp>
      <p:sp>
        <p:nvSpPr>
          <p:cNvPr id="36" name="Shape 33"/>
          <p:cNvSpPr/>
          <p:nvPr/>
        </p:nvSpPr>
        <p:spPr>
          <a:xfrm>
            <a:off x="3246120" y="2377440"/>
            <a:ext cx="2651760" cy="54864"/>
          </a:xfrm>
          <a:prstGeom prst="rect">
            <a:avLst/>
          </a:prstGeom>
          <a:solidFill>
            <a:srgbClr val="F49512"/>
          </a:solidFill>
          <a:ln w="12700">
            <a:solidFill>
              <a:srgbClr val="F49512"/>
            </a:solidFill>
            <a:prstDash val="solid"/>
          </a:ln>
        </p:spPr>
      </p:sp>
      <p:sp>
        <p:nvSpPr>
          <p:cNvPr id="37" name="Text 34"/>
          <p:cNvSpPr/>
          <p:nvPr/>
        </p:nvSpPr>
        <p:spPr>
          <a:xfrm>
            <a:off x="3374136" y="2487168"/>
            <a:ext cx="23957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Partie 2</a:t>
            </a:r>
            <a:endParaRPr lang="en-US" sz="1200" dirty="0"/>
          </a:p>
        </p:txBody>
      </p:sp>
      <p:sp>
        <p:nvSpPr>
          <p:cNvPr id="38" name="Text 35"/>
          <p:cNvSpPr/>
          <p:nvPr/>
        </p:nvSpPr>
        <p:spPr>
          <a:xfrm>
            <a:off x="3374136" y="2834640"/>
            <a:ext cx="2395728" cy="105156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Formalisation des projets d'innovation et d'optimisation : c'est là que vit la gestion de projet (C4.2)</a:t>
            </a:r>
            <a:endParaRPr lang="en-US" sz="1050" dirty="0"/>
          </a:p>
        </p:txBody>
      </p:sp>
      <p:sp>
        <p:nvSpPr>
          <p:cNvPr id="39" name="Shape 36"/>
          <p:cNvSpPr/>
          <p:nvPr/>
        </p:nvSpPr>
        <p:spPr>
          <a:xfrm>
            <a:off x="6035040" y="2377440"/>
            <a:ext cx="2651760" cy="1600200"/>
          </a:xfrm>
          <a:prstGeom prst="roundRect">
            <a:avLst>
              <a:gd name="adj" fmla="val 3429"/>
            </a:avLst>
          </a:prstGeom>
          <a:solidFill>
            <a:srgbClr val="F3F4F6"/>
          </a:solidFill>
          <a:ln w="12700">
            <a:solidFill>
              <a:srgbClr val="F3F4F6"/>
            </a:solidFill>
            <a:prstDash val="solid"/>
          </a:ln>
        </p:spPr>
      </p:sp>
      <p:sp>
        <p:nvSpPr>
          <p:cNvPr id="40" name="Shape 37"/>
          <p:cNvSpPr/>
          <p:nvPr/>
        </p:nvSpPr>
        <p:spPr>
          <a:xfrm>
            <a:off x="6035040" y="2377440"/>
            <a:ext cx="2651760" cy="54864"/>
          </a:xfrm>
          <a:prstGeom prst="rect">
            <a:avLst/>
          </a:prstGeom>
          <a:solidFill>
            <a:srgbClr val="004F9F"/>
          </a:solidFill>
          <a:ln w="12700">
            <a:solidFill>
              <a:srgbClr val="004F9F"/>
            </a:solidFill>
            <a:prstDash val="solid"/>
          </a:ln>
        </p:spPr>
      </p:sp>
      <p:sp>
        <p:nvSpPr>
          <p:cNvPr id="41" name="Text 38"/>
          <p:cNvSpPr/>
          <p:nvPr/>
        </p:nvSpPr>
        <p:spPr>
          <a:xfrm>
            <a:off x="6163056" y="2487168"/>
            <a:ext cx="23957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Partie 3</a:t>
            </a:r>
            <a:endParaRPr lang="en-US" sz="1200" dirty="0"/>
          </a:p>
        </p:txBody>
      </p:sp>
      <p:sp>
        <p:nvSpPr>
          <p:cNvPr id="42" name="Text 39"/>
          <p:cNvSpPr/>
          <p:nvPr/>
        </p:nvSpPr>
        <p:spPr>
          <a:xfrm>
            <a:off x="6163056" y="2834640"/>
            <a:ext cx="2395728" cy="105156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Démonstration chiffrée et argumentée de la valeur ajoutée</a:t>
            </a:r>
            <a:endParaRPr lang="en-US" sz="1050" dirty="0"/>
          </a:p>
        </p:txBody>
      </p:sp>
      <p:sp>
        <p:nvSpPr>
          <p:cNvPr id="43" name="Shape 40"/>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44" name="Text 41"/>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Les dates orange sont imposées par le certificateur : un dépôt en retard invalide l'épreuve.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303838"/>
        </a:solidFill>
      </p:bgPr>
    </p:bg>
    <p:spTree>
      <p:nvGrpSpPr>
        <p:cNvPr id="1" name=""/>
        <p:cNvGrpSpPr/>
        <p:nvPr/>
      </p:nvGrpSpPr>
      <p:grpSpPr>
        <a:xfrm>
          <a:off x="0" y="0"/>
          <a:ext cx="0" cy="0"/>
          <a:chOff x="0" y="0"/>
          <a:chExt cx="0" cy="0"/>
        </a:xfrm>
      </p:grpSpPr>
      <p:sp>
        <p:nvSpPr>
          <p:cNvPr id="2" name="Text 0"/>
          <p:cNvSpPr/>
          <p:nvPr/>
        </p:nvSpPr>
        <p:spPr>
          <a:xfrm>
            <a:off x="548640" y="1463040"/>
            <a:ext cx="7315200" cy="274320"/>
          </a:xfrm>
          <a:prstGeom prst="rect">
            <a:avLst/>
          </a:prstGeom>
          <a:noFill/>
          <a:ln/>
        </p:spPr>
        <p:txBody>
          <a:bodyPr wrap="square" lIns="0" tIns="0" rIns="0" bIns="0" rtlCol="0" anchor="ctr"/>
          <a:lstStyle/>
          <a:p>
            <a:pPr indent="0" marL="0">
              <a:buNone/>
            </a:pPr>
            <a:r>
              <a:rPr lang="en-US" sz="1100" b="1" spc="100" kern="0" dirty="0">
                <a:solidFill>
                  <a:srgbClr val="F49512"/>
                </a:solidFill>
                <a:latin typeface="Calibri" pitchFamily="34" charset="0"/>
                <a:ea typeface="Calibri" pitchFamily="34" charset="-122"/>
                <a:cs typeface="Calibri" pitchFamily="34" charset="-120"/>
              </a:rPr>
              <a:t>BLOC A · 55 MIN</a:t>
            </a:r>
            <a:endParaRPr lang="en-US" sz="1100" dirty="0"/>
          </a:p>
        </p:txBody>
      </p:sp>
      <p:sp>
        <p:nvSpPr>
          <p:cNvPr id="3" name="Text 1"/>
          <p:cNvSpPr/>
          <p:nvPr/>
        </p:nvSpPr>
        <p:spPr>
          <a:xfrm>
            <a:off x="548640" y="1920240"/>
            <a:ext cx="7772400" cy="73152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Qu'est-ce qu'un projet ?</a:t>
            </a:r>
            <a:endParaRPr lang="en-US" sz="2800" dirty="0"/>
          </a:p>
        </p:txBody>
      </p:sp>
      <p:sp>
        <p:nvSpPr>
          <p:cNvPr id="4" name="Text 2"/>
          <p:cNvSpPr/>
          <p:nvPr/>
        </p:nvSpPr>
        <p:spPr>
          <a:xfrm>
            <a:off x="548640" y="2743200"/>
            <a:ext cx="7772400" cy="457200"/>
          </a:xfrm>
          <a:prstGeom prst="rect">
            <a:avLst/>
          </a:prstGeom>
          <a:noFill/>
          <a:ln/>
        </p:spPr>
        <p:txBody>
          <a:bodyPr wrap="square" lIns="0" tIns="0" rIns="0" bIns="0" rtlCol="0" anchor="ctr"/>
          <a:lstStyle/>
          <a:p>
            <a:pPr indent="0" marL="0">
              <a:buNone/>
            </a:pPr>
            <a:r>
              <a:rPr lang="en-US" sz="1300" dirty="0">
                <a:solidFill>
                  <a:srgbClr val="D1D5DB"/>
                </a:solidFill>
                <a:latin typeface="Calibri" pitchFamily="34" charset="0"/>
                <a:ea typeface="Calibri" pitchFamily="34" charset="-122"/>
                <a:cs typeface="Calibri" pitchFamily="34" charset="-120"/>
              </a:rPr>
              <a:t>Avant de choisir une méthode, savoir de quoi on parle</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Projet ou activité courante ?</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6</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914400"/>
            <a:ext cx="292608" cy="292608"/>
          </a:xfrm>
          <a:prstGeom prst="ellipse">
            <a:avLst/>
          </a:prstGeom>
          <a:solidFill>
            <a:srgbClr val="004F9F"/>
          </a:solidFill>
          <a:ln w="12700">
            <a:solidFill>
              <a:srgbClr val="004F9F"/>
            </a:solidFill>
            <a:prstDash val="solid"/>
          </a:ln>
        </p:spPr>
      </p:sp>
      <p:sp>
        <p:nvSpPr>
          <p:cNvPr id="7" name="Text 4"/>
          <p:cNvSpPr/>
          <p:nvPr/>
        </p:nvSpPr>
        <p:spPr>
          <a:xfrm>
            <a:off x="457200" y="914400"/>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8" name="Text 5"/>
          <p:cNvSpPr/>
          <p:nvPr/>
        </p:nvSpPr>
        <p:spPr>
          <a:xfrm>
            <a:off x="868680" y="896112"/>
            <a:ext cx="3474720" cy="32918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Ouvrir un point de location près du canal</a:t>
            </a:r>
            <a:endParaRPr lang="en-US" sz="1100" dirty="0"/>
          </a:p>
        </p:txBody>
      </p:sp>
      <p:sp>
        <p:nvSpPr>
          <p:cNvPr id="9" name="Text 6"/>
          <p:cNvSpPr/>
          <p:nvPr/>
        </p:nvSpPr>
        <p:spPr>
          <a:xfrm>
            <a:off x="868680" y="1133856"/>
            <a:ext cx="3474720" cy="182880"/>
          </a:xfrm>
          <a:prstGeom prst="rect">
            <a:avLst/>
          </a:prstGeom>
          <a:noFill/>
          <a:ln/>
        </p:spPr>
        <p:txBody>
          <a:bodyPr wrap="square" lIns="0" tIns="0" rIns="0" bIns="0" rtlCol="0" anchor="ctr"/>
          <a:lstStyle/>
          <a:p>
            <a:pPr indent="0" marL="0">
              <a:buNone/>
            </a:pPr>
            <a:r>
              <a:rPr lang="en-US" sz="800" dirty="0">
                <a:solidFill>
                  <a:srgbClr val="6B7280"/>
                </a:solidFill>
                <a:latin typeface="Calibri" pitchFamily="34" charset="0"/>
                <a:ea typeface="Calibri" pitchFamily="34" charset="-122"/>
                <a:cs typeface="Calibri" pitchFamily="34" charset="-120"/>
              </a:rPr>
              <a:t>projet  ·  activité</a:t>
            </a:r>
            <a:endParaRPr lang="en-US" sz="800" dirty="0"/>
          </a:p>
        </p:txBody>
      </p:sp>
      <p:sp>
        <p:nvSpPr>
          <p:cNvPr id="10" name="Shape 7"/>
          <p:cNvSpPr/>
          <p:nvPr/>
        </p:nvSpPr>
        <p:spPr>
          <a:xfrm>
            <a:off x="457200" y="1417320"/>
            <a:ext cx="292608" cy="292608"/>
          </a:xfrm>
          <a:prstGeom prst="ellipse">
            <a:avLst/>
          </a:prstGeom>
          <a:solidFill>
            <a:srgbClr val="004F9F"/>
          </a:solidFill>
          <a:ln w="12700">
            <a:solidFill>
              <a:srgbClr val="004F9F"/>
            </a:solidFill>
            <a:prstDash val="solid"/>
          </a:ln>
        </p:spPr>
      </p:sp>
      <p:sp>
        <p:nvSpPr>
          <p:cNvPr id="11" name="Text 8"/>
          <p:cNvSpPr/>
          <p:nvPr/>
        </p:nvSpPr>
        <p:spPr>
          <a:xfrm>
            <a:off x="457200" y="1417320"/>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9"/>
          <p:cNvSpPr/>
          <p:nvPr/>
        </p:nvSpPr>
        <p:spPr>
          <a:xfrm>
            <a:off x="868680" y="1399032"/>
            <a:ext cx="3474720" cy="32918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Facturer les clients chaque fin de mois</a:t>
            </a:r>
            <a:endParaRPr lang="en-US" sz="1100" dirty="0"/>
          </a:p>
        </p:txBody>
      </p:sp>
      <p:sp>
        <p:nvSpPr>
          <p:cNvPr id="13" name="Text 10"/>
          <p:cNvSpPr/>
          <p:nvPr/>
        </p:nvSpPr>
        <p:spPr>
          <a:xfrm>
            <a:off x="868680" y="1636776"/>
            <a:ext cx="3474720" cy="182880"/>
          </a:xfrm>
          <a:prstGeom prst="rect">
            <a:avLst/>
          </a:prstGeom>
          <a:noFill/>
          <a:ln/>
        </p:spPr>
        <p:txBody>
          <a:bodyPr wrap="square" lIns="0" tIns="0" rIns="0" bIns="0" rtlCol="0" anchor="ctr"/>
          <a:lstStyle/>
          <a:p>
            <a:pPr indent="0" marL="0">
              <a:buNone/>
            </a:pPr>
            <a:r>
              <a:rPr lang="en-US" sz="800" dirty="0">
                <a:solidFill>
                  <a:srgbClr val="6B7280"/>
                </a:solidFill>
                <a:latin typeface="Calibri" pitchFamily="34" charset="0"/>
                <a:ea typeface="Calibri" pitchFamily="34" charset="-122"/>
                <a:cs typeface="Calibri" pitchFamily="34" charset="-120"/>
              </a:rPr>
              <a:t>projet  ·  activité</a:t>
            </a:r>
            <a:endParaRPr lang="en-US" sz="800" dirty="0"/>
          </a:p>
        </p:txBody>
      </p:sp>
      <p:sp>
        <p:nvSpPr>
          <p:cNvPr id="14" name="Shape 11"/>
          <p:cNvSpPr/>
          <p:nvPr/>
        </p:nvSpPr>
        <p:spPr>
          <a:xfrm>
            <a:off x="457200" y="1920240"/>
            <a:ext cx="292608" cy="292608"/>
          </a:xfrm>
          <a:prstGeom prst="ellipse">
            <a:avLst/>
          </a:prstGeom>
          <a:solidFill>
            <a:srgbClr val="004F9F"/>
          </a:solidFill>
          <a:ln w="12700">
            <a:solidFill>
              <a:srgbClr val="004F9F"/>
            </a:solidFill>
            <a:prstDash val="solid"/>
          </a:ln>
        </p:spPr>
      </p:sp>
      <p:sp>
        <p:nvSpPr>
          <p:cNvPr id="15" name="Text 12"/>
          <p:cNvSpPr/>
          <p:nvPr/>
        </p:nvSpPr>
        <p:spPr>
          <a:xfrm>
            <a:off x="457200" y="1920240"/>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6" name="Text 13"/>
          <p:cNvSpPr/>
          <p:nvPr/>
        </p:nvSpPr>
        <p:spPr>
          <a:xfrm>
            <a:off x="868680" y="1901952"/>
            <a:ext cx="3474720" cy="32918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Lancer la prise de rendez-vous en ligne</a:t>
            </a:r>
            <a:endParaRPr lang="en-US" sz="1100" dirty="0"/>
          </a:p>
        </p:txBody>
      </p:sp>
      <p:sp>
        <p:nvSpPr>
          <p:cNvPr id="17" name="Text 14"/>
          <p:cNvSpPr/>
          <p:nvPr/>
        </p:nvSpPr>
        <p:spPr>
          <a:xfrm>
            <a:off x="868680" y="2139696"/>
            <a:ext cx="3474720" cy="182880"/>
          </a:xfrm>
          <a:prstGeom prst="rect">
            <a:avLst/>
          </a:prstGeom>
          <a:noFill/>
          <a:ln/>
        </p:spPr>
        <p:txBody>
          <a:bodyPr wrap="square" lIns="0" tIns="0" rIns="0" bIns="0" rtlCol="0" anchor="ctr"/>
          <a:lstStyle/>
          <a:p>
            <a:pPr indent="0" marL="0">
              <a:buNone/>
            </a:pPr>
            <a:r>
              <a:rPr lang="en-US" sz="800" dirty="0">
                <a:solidFill>
                  <a:srgbClr val="6B7280"/>
                </a:solidFill>
                <a:latin typeface="Calibri" pitchFamily="34" charset="0"/>
                <a:ea typeface="Calibri" pitchFamily="34" charset="-122"/>
                <a:cs typeface="Calibri" pitchFamily="34" charset="-120"/>
              </a:rPr>
              <a:t>projet  ·  activité</a:t>
            </a:r>
            <a:endParaRPr lang="en-US" sz="800" dirty="0"/>
          </a:p>
        </p:txBody>
      </p:sp>
      <p:sp>
        <p:nvSpPr>
          <p:cNvPr id="18" name="Shape 15"/>
          <p:cNvSpPr/>
          <p:nvPr/>
        </p:nvSpPr>
        <p:spPr>
          <a:xfrm>
            <a:off x="457200" y="2423160"/>
            <a:ext cx="292608" cy="292608"/>
          </a:xfrm>
          <a:prstGeom prst="ellipse">
            <a:avLst/>
          </a:prstGeom>
          <a:solidFill>
            <a:srgbClr val="004F9F"/>
          </a:solidFill>
          <a:ln w="12700">
            <a:solidFill>
              <a:srgbClr val="004F9F"/>
            </a:solidFill>
            <a:prstDash val="solid"/>
          </a:ln>
        </p:spPr>
      </p:sp>
      <p:sp>
        <p:nvSpPr>
          <p:cNvPr id="19" name="Text 16"/>
          <p:cNvSpPr/>
          <p:nvPr/>
        </p:nvSpPr>
        <p:spPr>
          <a:xfrm>
            <a:off x="457200" y="2423160"/>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0" name="Text 17"/>
          <p:cNvSpPr/>
          <p:nvPr/>
        </p:nvSpPr>
        <p:spPr>
          <a:xfrm>
            <a:off x="868680" y="2404872"/>
            <a:ext cx="3474720" cy="32918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Répondre au téléphone du magasin</a:t>
            </a:r>
            <a:endParaRPr lang="en-US" sz="1100" dirty="0"/>
          </a:p>
        </p:txBody>
      </p:sp>
      <p:sp>
        <p:nvSpPr>
          <p:cNvPr id="21" name="Text 18"/>
          <p:cNvSpPr/>
          <p:nvPr/>
        </p:nvSpPr>
        <p:spPr>
          <a:xfrm>
            <a:off x="868680" y="2642616"/>
            <a:ext cx="3474720" cy="182880"/>
          </a:xfrm>
          <a:prstGeom prst="rect">
            <a:avLst/>
          </a:prstGeom>
          <a:noFill/>
          <a:ln/>
        </p:spPr>
        <p:txBody>
          <a:bodyPr wrap="square" lIns="0" tIns="0" rIns="0" bIns="0" rtlCol="0" anchor="ctr"/>
          <a:lstStyle/>
          <a:p>
            <a:pPr indent="0" marL="0">
              <a:buNone/>
            </a:pPr>
            <a:r>
              <a:rPr lang="en-US" sz="800" dirty="0">
                <a:solidFill>
                  <a:srgbClr val="6B7280"/>
                </a:solidFill>
                <a:latin typeface="Calibri" pitchFamily="34" charset="0"/>
                <a:ea typeface="Calibri" pitchFamily="34" charset="-122"/>
                <a:cs typeface="Calibri" pitchFamily="34" charset="-120"/>
              </a:rPr>
              <a:t>projet  ·  activité</a:t>
            </a:r>
            <a:endParaRPr lang="en-US" sz="800" dirty="0"/>
          </a:p>
        </p:txBody>
      </p:sp>
      <p:sp>
        <p:nvSpPr>
          <p:cNvPr id="22" name="Shape 19"/>
          <p:cNvSpPr/>
          <p:nvPr/>
        </p:nvSpPr>
        <p:spPr>
          <a:xfrm>
            <a:off x="457200" y="2926080"/>
            <a:ext cx="292608" cy="292608"/>
          </a:xfrm>
          <a:prstGeom prst="ellipse">
            <a:avLst/>
          </a:prstGeom>
          <a:solidFill>
            <a:srgbClr val="004F9F"/>
          </a:solidFill>
          <a:ln w="12700">
            <a:solidFill>
              <a:srgbClr val="004F9F"/>
            </a:solidFill>
            <a:prstDash val="solid"/>
          </a:ln>
        </p:spPr>
      </p:sp>
      <p:sp>
        <p:nvSpPr>
          <p:cNvPr id="23" name="Text 20"/>
          <p:cNvSpPr/>
          <p:nvPr/>
        </p:nvSpPr>
        <p:spPr>
          <a:xfrm>
            <a:off x="457200" y="2926080"/>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4" name="Text 21"/>
          <p:cNvSpPr/>
          <p:nvPr/>
        </p:nvSpPr>
        <p:spPr>
          <a:xfrm>
            <a:off x="868680" y="2907792"/>
            <a:ext cx="3474720" cy="32918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Refaire la vitrine pour les fêtes de fin d'année</a:t>
            </a:r>
            <a:endParaRPr lang="en-US" sz="1100" dirty="0"/>
          </a:p>
        </p:txBody>
      </p:sp>
      <p:sp>
        <p:nvSpPr>
          <p:cNvPr id="25" name="Text 22"/>
          <p:cNvSpPr/>
          <p:nvPr/>
        </p:nvSpPr>
        <p:spPr>
          <a:xfrm>
            <a:off x="868680" y="3145536"/>
            <a:ext cx="3474720" cy="182880"/>
          </a:xfrm>
          <a:prstGeom prst="rect">
            <a:avLst/>
          </a:prstGeom>
          <a:noFill/>
          <a:ln/>
        </p:spPr>
        <p:txBody>
          <a:bodyPr wrap="square" lIns="0" tIns="0" rIns="0" bIns="0" rtlCol="0" anchor="ctr"/>
          <a:lstStyle/>
          <a:p>
            <a:pPr indent="0" marL="0">
              <a:buNone/>
            </a:pPr>
            <a:r>
              <a:rPr lang="en-US" sz="800" dirty="0">
                <a:solidFill>
                  <a:srgbClr val="6B7280"/>
                </a:solidFill>
                <a:latin typeface="Calibri" pitchFamily="34" charset="0"/>
                <a:ea typeface="Calibri" pitchFamily="34" charset="-122"/>
                <a:cs typeface="Calibri" pitchFamily="34" charset="-120"/>
              </a:rPr>
              <a:t>projet  ·  activité</a:t>
            </a:r>
            <a:endParaRPr lang="en-US" sz="800" dirty="0"/>
          </a:p>
        </p:txBody>
      </p:sp>
      <p:sp>
        <p:nvSpPr>
          <p:cNvPr id="26" name="Shape 23"/>
          <p:cNvSpPr/>
          <p:nvPr/>
        </p:nvSpPr>
        <p:spPr>
          <a:xfrm>
            <a:off x="457200" y="3429000"/>
            <a:ext cx="292608" cy="292608"/>
          </a:xfrm>
          <a:prstGeom prst="ellipse">
            <a:avLst/>
          </a:prstGeom>
          <a:solidFill>
            <a:srgbClr val="004F9F"/>
          </a:solidFill>
          <a:ln w="12700">
            <a:solidFill>
              <a:srgbClr val="004F9F"/>
            </a:solidFill>
            <a:prstDash val="solid"/>
          </a:ln>
        </p:spPr>
      </p:sp>
      <p:sp>
        <p:nvSpPr>
          <p:cNvPr id="27" name="Text 24"/>
          <p:cNvSpPr/>
          <p:nvPr/>
        </p:nvSpPr>
        <p:spPr>
          <a:xfrm>
            <a:off x="457200" y="3429000"/>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28" name="Text 25"/>
          <p:cNvSpPr/>
          <p:nvPr/>
        </p:nvSpPr>
        <p:spPr>
          <a:xfrm>
            <a:off x="868680" y="3410712"/>
            <a:ext cx="3474720" cy="32918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Faire l'inventaire annuel</a:t>
            </a:r>
            <a:endParaRPr lang="en-US" sz="1100" dirty="0"/>
          </a:p>
        </p:txBody>
      </p:sp>
      <p:sp>
        <p:nvSpPr>
          <p:cNvPr id="29" name="Text 26"/>
          <p:cNvSpPr/>
          <p:nvPr/>
        </p:nvSpPr>
        <p:spPr>
          <a:xfrm>
            <a:off x="868680" y="3648456"/>
            <a:ext cx="3474720" cy="182880"/>
          </a:xfrm>
          <a:prstGeom prst="rect">
            <a:avLst/>
          </a:prstGeom>
          <a:noFill/>
          <a:ln/>
        </p:spPr>
        <p:txBody>
          <a:bodyPr wrap="square" lIns="0" tIns="0" rIns="0" bIns="0" rtlCol="0" anchor="ctr"/>
          <a:lstStyle/>
          <a:p>
            <a:pPr indent="0" marL="0">
              <a:buNone/>
            </a:pPr>
            <a:r>
              <a:rPr lang="en-US" sz="800" dirty="0">
                <a:solidFill>
                  <a:srgbClr val="6B7280"/>
                </a:solidFill>
                <a:latin typeface="Calibri" pitchFamily="34" charset="0"/>
                <a:ea typeface="Calibri" pitchFamily="34" charset="-122"/>
                <a:cs typeface="Calibri" pitchFamily="34" charset="-120"/>
              </a:rPr>
              <a:t>projet  ·  activité</a:t>
            </a:r>
            <a:endParaRPr lang="en-US" sz="800" dirty="0"/>
          </a:p>
        </p:txBody>
      </p:sp>
      <p:sp>
        <p:nvSpPr>
          <p:cNvPr id="30" name="Shape 27"/>
          <p:cNvSpPr/>
          <p:nvPr/>
        </p:nvSpPr>
        <p:spPr>
          <a:xfrm>
            <a:off x="4572000" y="868680"/>
            <a:ext cx="4114800" cy="2103120"/>
          </a:xfrm>
          <a:prstGeom prst="roundRect">
            <a:avLst>
              <a:gd name="adj" fmla="val 2609"/>
            </a:avLst>
          </a:prstGeom>
          <a:solidFill>
            <a:srgbClr val="F3F4F6"/>
          </a:solidFill>
          <a:ln w="12700">
            <a:solidFill>
              <a:srgbClr val="F3F4F6"/>
            </a:solidFill>
            <a:prstDash val="solid"/>
          </a:ln>
        </p:spPr>
      </p:sp>
      <p:sp>
        <p:nvSpPr>
          <p:cNvPr id="31" name="Shape 28"/>
          <p:cNvSpPr/>
          <p:nvPr/>
        </p:nvSpPr>
        <p:spPr>
          <a:xfrm>
            <a:off x="4572000" y="868680"/>
            <a:ext cx="4114800" cy="54864"/>
          </a:xfrm>
          <a:prstGeom prst="rect">
            <a:avLst/>
          </a:prstGeom>
          <a:solidFill>
            <a:srgbClr val="F49512"/>
          </a:solidFill>
          <a:ln w="12700">
            <a:solidFill>
              <a:srgbClr val="F49512"/>
            </a:solidFill>
            <a:prstDash val="solid"/>
          </a:ln>
        </p:spPr>
      </p:sp>
      <p:sp>
        <p:nvSpPr>
          <p:cNvPr id="32" name="Text 29"/>
          <p:cNvSpPr/>
          <p:nvPr/>
        </p:nvSpPr>
        <p:spPr>
          <a:xfrm>
            <a:off x="4700016" y="978408"/>
            <a:ext cx="385876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Définition de travail</a:t>
            </a:r>
            <a:endParaRPr lang="en-US" sz="1200" dirty="0"/>
          </a:p>
        </p:txBody>
      </p:sp>
      <p:sp>
        <p:nvSpPr>
          <p:cNvPr id="33" name="Text 30"/>
          <p:cNvSpPr/>
          <p:nvPr/>
        </p:nvSpPr>
        <p:spPr>
          <a:xfrm>
            <a:off x="4700016" y="1325880"/>
            <a:ext cx="3858768" cy="1554480"/>
          </a:xfrm>
          <a:prstGeom prst="rect">
            <a:avLst/>
          </a:prstGeom>
          <a:noFill/>
          <a:ln/>
        </p:spPr>
        <p:txBody>
          <a:bodyPr wrap="square" lIns="0" tIns="0" rIns="0" bIns="0" rtlCol="0" anchor="t"/>
          <a:lstStyle/>
          <a:p>
            <a:pPr indent="0" marL="0">
              <a:spcAft>
                <a:spcPts val="300"/>
              </a:spcAft>
              <a:buNone/>
            </a:pPr>
            <a:r>
              <a:rPr lang="en-US" sz="1100" dirty="0">
                <a:solidFill>
                  <a:srgbClr val="303838"/>
                </a:solidFill>
                <a:latin typeface="Calibri" pitchFamily="34" charset="0"/>
                <a:ea typeface="Calibri" pitchFamily="34" charset="-122"/>
                <a:cs typeface="Calibri" pitchFamily="34" charset="-120"/>
              </a:rPr>
              <a:t>Un projet est un ensemble d'activités coordonnées, avec un début et une fin, mené pour atteindre un objectif unique dans des contraintes de délai, de coût et de ressources (d'après la norme ISO 21502).</a:t>
            </a:r>
            <a:endParaRPr lang="en-US" sz="1100" dirty="0"/>
          </a:p>
        </p:txBody>
      </p:sp>
      <p:sp>
        <p:nvSpPr>
          <p:cNvPr id="34" name="Shape 31"/>
          <p:cNvSpPr/>
          <p:nvPr/>
        </p:nvSpPr>
        <p:spPr>
          <a:xfrm>
            <a:off x="4572000" y="3108960"/>
            <a:ext cx="4114800" cy="914400"/>
          </a:xfrm>
          <a:prstGeom prst="roundRect">
            <a:avLst>
              <a:gd name="adj" fmla="val 6000"/>
            </a:avLst>
          </a:prstGeom>
          <a:solidFill>
            <a:srgbClr val="F3F4F6"/>
          </a:solidFill>
          <a:ln w="12700">
            <a:solidFill>
              <a:srgbClr val="F3F4F6"/>
            </a:solidFill>
            <a:prstDash val="solid"/>
          </a:ln>
        </p:spPr>
      </p:sp>
      <p:sp>
        <p:nvSpPr>
          <p:cNvPr id="35" name="Text 32"/>
          <p:cNvSpPr/>
          <p:nvPr/>
        </p:nvSpPr>
        <p:spPr>
          <a:xfrm>
            <a:off x="4700016" y="3218688"/>
            <a:ext cx="385876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Le test des trois questions</a:t>
            </a:r>
            <a:endParaRPr lang="en-US" sz="1200" dirty="0"/>
          </a:p>
        </p:txBody>
      </p:sp>
      <p:sp>
        <p:nvSpPr>
          <p:cNvPr id="36" name="Text 33"/>
          <p:cNvSpPr/>
          <p:nvPr/>
        </p:nvSpPr>
        <p:spPr>
          <a:xfrm>
            <a:off x="4700016" y="3566160"/>
            <a:ext cx="3858768" cy="36576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Est-ce unique ? A-t-il une date de fin ? Faut-il réunir des ressources inhabituelles ?</a:t>
            </a:r>
            <a:endParaRPr lang="en-US" sz="1050" dirty="0"/>
          </a:p>
        </p:txBody>
      </p:sp>
      <p:sp>
        <p:nvSpPr>
          <p:cNvPr id="37" name="Shape 34"/>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38" name="Text 35"/>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Une activité se répète et s'optimise ; un projet se termine et transforme l'entreprise.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Le triangle qualité, coût, délai</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7</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731520" y="914400"/>
            <a:ext cx="3474720" cy="2926080"/>
          </a:xfrm>
          <a:prstGeom prst="triangle">
            <a:avLst/>
          </a:prstGeom>
          <a:solidFill>
            <a:srgbClr val="DCE8F5"/>
          </a:solidFill>
          <a:ln w="25400">
            <a:solidFill>
              <a:srgbClr val="004F9F"/>
            </a:solidFill>
            <a:prstDash val="solid"/>
          </a:ln>
        </p:spPr>
      </p:sp>
      <p:sp>
        <p:nvSpPr>
          <p:cNvPr id="7" name="Text 4"/>
          <p:cNvSpPr/>
          <p:nvPr/>
        </p:nvSpPr>
        <p:spPr>
          <a:xfrm>
            <a:off x="1783080" y="2514600"/>
            <a:ext cx="1371600" cy="365760"/>
          </a:xfrm>
          <a:prstGeom prst="rect">
            <a:avLst/>
          </a:prstGeom>
          <a:noFill/>
          <a:ln/>
        </p:spPr>
        <p:txBody>
          <a:bodyPr wrap="square" lIns="0" tIns="0" rIns="0" bIns="0" rtlCol="0" anchor="ctr"/>
          <a:lstStyle/>
          <a:p>
            <a:pPr algn="ctr" indent="0" marL="0">
              <a:buNone/>
            </a:pPr>
            <a:r>
              <a:rPr lang="en-US" sz="1300" b="1" dirty="0">
                <a:solidFill>
                  <a:srgbClr val="004F9F"/>
                </a:solidFill>
                <a:latin typeface="Calibri" pitchFamily="34" charset="0"/>
                <a:ea typeface="Calibri" pitchFamily="34" charset="-122"/>
                <a:cs typeface="Calibri" pitchFamily="34" charset="-120"/>
              </a:rPr>
              <a:t>Périmètre</a:t>
            </a:r>
            <a:endParaRPr lang="en-US" sz="1300" dirty="0"/>
          </a:p>
        </p:txBody>
      </p:sp>
      <p:sp>
        <p:nvSpPr>
          <p:cNvPr id="8" name="Text 5"/>
          <p:cNvSpPr/>
          <p:nvPr/>
        </p:nvSpPr>
        <p:spPr>
          <a:xfrm>
            <a:off x="1828800" y="566928"/>
            <a:ext cx="1280160" cy="320040"/>
          </a:xfrm>
          <a:prstGeom prst="rect">
            <a:avLst/>
          </a:prstGeom>
          <a:noFill/>
          <a:ln/>
        </p:spPr>
        <p:txBody>
          <a:bodyPr wrap="square" lIns="0" tIns="0" rIns="0" bIns="0" rtlCol="0" anchor="ctr"/>
          <a:lstStyle/>
          <a:p>
            <a:pPr algn="ctr" indent="0" marL="0">
              <a:buNone/>
            </a:pPr>
            <a:r>
              <a:rPr lang="en-US" sz="1300" b="1" dirty="0">
                <a:solidFill>
                  <a:srgbClr val="303838"/>
                </a:solidFill>
                <a:latin typeface="Calibri" pitchFamily="34" charset="0"/>
                <a:ea typeface="Calibri" pitchFamily="34" charset="-122"/>
                <a:cs typeface="Calibri" pitchFamily="34" charset="-120"/>
              </a:rPr>
              <a:t>Qualité</a:t>
            </a:r>
            <a:endParaRPr lang="en-US" sz="1300" dirty="0"/>
          </a:p>
        </p:txBody>
      </p:sp>
      <p:sp>
        <p:nvSpPr>
          <p:cNvPr id="9" name="Text 6"/>
          <p:cNvSpPr/>
          <p:nvPr/>
        </p:nvSpPr>
        <p:spPr>
          <a:xfrm>
            <a:off x="182880" y="3840480"/>
            <a:ext cx="1097280" cy="320040"/>
          </a:xfrm>
          <a:prstGeom prst="rect">
            <a:avLst/>
          </a:prstGeom>
          <a:noFill/>
          <a:ln/>
        </p:spPr>
        <p:txBody>
          <a:bodyPr wrap="square" lIns="0" tIns="0" rIns="0" bIns="0" rtlCol="0" anchor="ctr"/>
          <a:lstStyle/>
          <a:p>
            <a:pPr algn="ctr" indent="0" marL="0">
              <a:buNone/>
            </a:pPr>
            <a:r>
              <a:rPr lang="en-US" sz="1300" b="1" dirty="0">
                <a:solidFill>
                  <a:srgbClr val="303838"/>
                </a:solidFill>
                <a:latin typeface="Calibri" pitchFamily="34" charset="0"/>
                <a:ea typeface="Calibri" pitchFamily="34" charset="-122"/>
                <a:cs typeface="Calibri" pitchFamily="34" charset="-120"/>
              </a:rPr>
              <a:t>Coût</a:t>
            </a:r>
            <a:endParaRPr lang="en-US" sz="1300" dirty="0"/>
          </a:p>
        </p:txBody>
      </p:sp>
      <p:sp>
        <p:nvSpPr>
          <p:cNvPr id="10" name="Text 7"/>
          <p:cNvSpPr/>
          <p:nvPr/>
        </p:nvSpPr>
        <p:spPr>
          <a:xfrm>
            <a:off x="3657600" y="3840480"/>
            <a:ext cx="1097280" cy="320040"/>
          </a:xfrm>
          <a:prstGeom prst="rect">
            <a:avLst/>
          </a:prstGeom>
          <a:noFill/>
          <a:ln/>
        </p:spPr>
        <p:txBody>
          <a:bodyPr wrap="square" lIns="0" tIns="0" rIns="0" bIns="0" rtlCol="0" anchor="ctr"/>
          <a:lstStyle/>
          <a:p>
            <a:pPr algn="ctr" indent="0" marL="0">
              <a:buNone/>
            </a:pPr>
            <a:r>
              <a:rPr lang="en-US" sz="1300" b="1" dirty="0">
                <a:solidFill>
                  <a:srgbClr val="303838"/>
                </a:solidFill>
                <a:latin typeface="Calibri" pitchFamily="34" charset="0"/>
                <a:ea typeface="Calibri" pitchFamily="34" charset="-122"/>
                <a:cs typeface="Calibri" pitchFamily="34" charset="-120"/>
              </a:rPr>
              <a:t>Délai</a:t>
            </a:r>
            <a:endParaRPr lang="en-US" sz="1300" dirty="0"/>
          </a:p>
        </p:txBody>
      </p:sp>
      <p:sp>
        <p:nvSpPr>
          <p:cNvPr id="11" name="Shape 8"/>
          <p:cNvSpPr/>
          <p:nvPr/>
        </p:nvSpPr>
        <p:spPr>
          <a:xfrm>
            <a:off x="4754880" y="868680"/>
            <a:ext cx="3931920" cy="914400"/>
          </a:xfrm>
          <a:prstGeom prst="roundRect">
            <a:avLst>
              <a:gd name="adj" fmla="val 6000"/>
            </a:avLst>
          </a:prstGeom>
          <a:solidFill>
            <a:srgbClr val="F3F4F6"/>
          </a:solidFill>
          <a:ln w="12700">
            <a:solidFill>
              <a:srgbClr val="F3F4F6"/>
            </a:solidFill>
            <a:prstDash val="solid"/>
          </a:ln>
        </p:spPr>
      </p:sp>
      <p:sp>
        <p:nvSpPr>
          <p:cNvPr id="12" name="Text 9"/>
          <p:cNvSpPr/>
          <p:nvPr/>
        </p:nvSpPr>
        <p:spPr>
          <a:xfrm>
            <a:off x="4882896" y="978408"/>
            <a:ext cx="3675888" cy="329184"/>
          </a:xfrm>
          <a:prstGeom prst="rect">
            <a:avLst/>
          </a:prstGeom>
          <a:noFill/>
          <a:ln/>
        </p:spPr>
        <p:txBody>
          <a:bodyPr wrap="square" lIns="0" tIns="0" rIns="0" bIns="0" rtlCol="0" anchor="t"/>
          <a:lstStyle/>
          <a:p>
            <a:pPr indent="0" marL="0">
              <a:buNone/>
            </a:pPr>
            <a:r>
              <a:rPr lang="en-US" sz="1200" b="1" dirty="0">
                <a:solidFill>
                  <a:srgbClr val="004F9F"/>
                </a:solidFill>
                <a:latin typeface="Calibri" pitchFamily="34" charset="0"/>
                <a:ea typeface="Calibri" pitchFamily="34" charset="-122"/>
                <a:cs typeface="Calibri" pitchFamily="34" charset="-120"/>
              </a:rPr>
              <a:t>Qualité</a:t>
            </a:r>
            <a:endParaRPr lang="en-US" sz="1200" dirty="0"/>
          </a:p>
        </p:txBody>
      </p:sp>
      <p:sp>
        <p:nvSpPr>
          <p:cNvPr id="13" name="Text 10"/>
          <p:cNvSpPr/>
          <p:nvPr/>
        </p:nvSpPr>
        <p:spPr>
          <a:xfrm>
            <a:off x="4882896" y="1325880"/>
            <a:ext cx="3675888" cy="36576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Le résultat répond-il au besoin, au niveau attendu ?</a:t>
            </a:r>
            <a:endParaRPr lang="en-US" sz="1050" dirty="0"/>
          </a:p>
        </p:txBody>
      </p:sp>
      <p:sp>
        <p:nvSpPr>
          <p:cNvPr id="14" name="Shape 11"/>
          <p:cNvSpPr/>
          <p:nvPr/>
        </p:nvSpPr>
        <p:spPr>
          <a:xfrm>
            <a:off x="4754880" y="1874520"/>
            <a:ext cx="3931920" cy="914400"/>
          </a:xfrm>
          <a:prstGeom prst="roundRect">
            <a:avLst>
              <a:gd name="adj" fmla="val 6000"/>
            </a:avLst>
          </a:prstGeom>
          <a:solidFill>
            <a:srgbClr val="F3F4F6"/>
          </a:solidFill>
          <a:ln w="12700">
            <a:solidFill>
              <a:srgbClr val="F3F4F6"/>
            </a:solidFill>
            <a:prstDash val="solid"/>
          </a:ln>
        </p:spPr>
      </p:sp>
      <p:sp>
        <p:nvSpPr>
          <p:cNvPr id="15" name="Text 12"/>
          <p:cNvSpPr/>
          <p:nvPr/>
        </p:nvSpPr>
        <p:spPr>
          <a:xfrm>
            <a:off x="4882896" y="1984248"/>
            <a:ext cx="3675888" cy="329184"/>
          </a:xfrm>
          <a:prstGeom prst="rect">
            <a:avLst/>
          </a:prstGeom>
          <a:noFill/>
          <a:ln/>
        </p:spPr>
        <p:txBody>
          <a:bodyPr wrap="square" lIns="0" tIns="0" rIns="0" bIns="0" rtlCol="0" anchor="t"/>
          <a:lstStyle/>
          <a:p>
            <a:pPr indent="0" marL="0">
              <a:buNone/>
            </a:pPr>
            <a:r>
              <a:rPr lang="en-US" sz="1200" b="1" dirty="0">
                <a:solidFill>
                  <a:srgbClr val="004F9F"/>
                </a:solidFill>
                <a:latin typeface="Calibri" pitchFamily="34" charset="0"/>
                <a:ea typeface="Calibri" pitchFamily="34" charset="-122"/>
                <a:cs typeface="Calibri" pitchFamily="34" charset="-120"/>
              </a:rPr>
              <a:t>Coût</a:t>
            </a:r>
            <a:endParaRPr lang="en-US" sz="1200" dirty="0"/>
          </a:p>
        </p:txBody>
      </p:sp>
      <p:sp>
        <p:nvSpPr>
          <p:cNvPr id="16" name="Text 13"/>
          <p:cNvSpPr/>
          <p:nvPr/>
        </p:nvSpPr>
        <p:spPr>
          <a:xfrm>
            <a:off x="4882896" y="2331720"/>
            <a:ext cx="3675888" cy="36576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Budget, temps passé par l'équipe, prestataires, outils.</a:t>
            </a:r>
            <a:endParaRPr lang="en-US" sz="1050" dirty="0"/>
          </a:p>
        </p:txBody>
      </p:sp>
      <p:sp>
        <p:nvSpPr>
          <p:cNvPr id="17" name="Shape 14"/>
          <p:cNvSpPr/>
          <p:nvPr/>
        </p:nvSpPr>
        <p:spPr>
          <a:xfrm>
            <a:off x="4754880" y="2880360"/>
            <a:ext cx="3931920" cy="914400"/>
          </a:xfrm>
          <a:prstGeom prst="roundRect">
            <a:avLst>
              <a:gd name="adj" fmla="val 6000"/>
            </a:avLst>
          </a:prstGeom>
          <a:solidFill>
            <a:srgbClr val="F3F4F6"/>
          </a:solidFill>
          <a:ln w="12700">
            <a:solidFill>
              <a:srgbClr val="F3F4F6"/>
            </a:solidFill>
            <a:prstDash val="solid"/>
          </a:ln>
        </p:spPr>
      </p:sp>
      <p:sp>
        <p:nvSpPr>
          <p:cNvPr id="18" name="Text 15"/>
          <p:cNvSpPr/>
          <p:nvPr/>
        </p:nvSpPr>
        <p:spPr>
          <a:xfrm>
            <a:off x="4882896" y="2990088"/>
            <a:ext cx="3675888" cy="329184"/>
          </a:xfrm>
          <a:prstGeom prst="rect">
            <a:avLst/>
          </a:prstGeom>
          <a:noFill/>
          <a:ln/>
        </p:spPr>
        <p:txBody>
          <a:bodyPr wrap="square" lIns="0" tIns="0" rIns="0" bIns="0" rtlCol="0" anchor="t"/>
          <a:lstStyle/>
          <a:p>
            <a:pPr indent="0" marL="0">
              <a:buNone/>
            </a:pPr>
            <a:r>
              <a:rPr lang="en-US" sz="1200" b="1" dirty="0">
                <a:solidFill>
                  <a:srgbClr val="004F9F"/>
                </a:solidFill>
                <a:latin typeface="Calibri" pitchFamily="34" charset="0"/>
                <a:ea typeface="Calibri" pitchFamily="34" charset="-122"/>
                <a:cs typeface="Calibri" pitchFamily="34" charset="-120"/>
              </a:rPr>
              <a:t>Délai</a:t>
            </a:r>
            <a:endParaRPr lang="en-US" sz="1200" dirty="0"/>
          </a:p>
        </p:txBody>
      </p:sp>
      <p:sp>
        <p:nvSpPr>
          <p:cNvPr id="19" name="Text 16"/>
          <p:cNvSpPr/>
          <p:nvPr/>
        </p:nvSpPr>
        <p:spPr>
          <a:xfrm>
            <a:off x="4882896" y="3337560"/>
            <a:ext cx="3675888" cy="36576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Date de livraison et jalons intermédiaires.</a:t>
            </a:r>
            <a:endParaRPr lang="en-US" sz="1050" dirty="0"/>
          </a:p>
        </p:txBody>
      </p:sp>
      <p:sp>
        <p:nvSpPr>
          <p:cNvPr id="20" name="Shape 17"/>
          <p:cNvSpPr/>
          <p:nvPr/>
        </p:nvSpPr>
        <p:spPr>
          <a:xfrm>
            <a:off x="457200" y="4206240"/>
            <a:ext cx="8229600" cy="411480"/>
          </a:xfrm>
          <a:prstGeom prst="roundRect">
            <a:avLst>
              <a:gd name="adj" fmla="val 13333"/>
            </a:avLst>
          </a:prstGeom>
          <a:solidFill>
            <a:srgbClr val="F49512"/>
          </a:solidFill>
          <a:ln w="12700">
            <a:solidFill>
              <a:srgbClr val="F49512"/>
            </a:solidFill>
            <a:prstDash val="solid"/>
          </a:ln>
        </p:spPr>
      </p:sp>
      <p:sp>
        <p:nvSpPr>
          <p:cNvPr id="21" name="Text 18"/>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On ne peut pas tout fixer à la fois : quand un sommet bouge, un autre doit céder.</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Qui fait quoi dans un projet ?</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8</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868680"/>
          <a:ext cx="8229600" cy="914400"/>
        </p:xfrm>
        <a:graphic>
          <a:graphicData uri="http://schemas.openxmlformats.org/drawingml/2006/table">
            <a:tbl>
              <a:tblPr/>
              <a:tblGrid>
                <a:gridCol w="1920240"/>
                <a:gridCol w="3474720"/>
                <a:gridCol w="2834640"/>
              </a:tblGrid>
              <a:tr h="402336">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Rôle</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Ce qu'il fait</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c>
                  <a:txBody>
                    <a:bodyPr/>
                    <a:lstStyle/>
                    <a:p>
                      <a:pPr indent="0" marL="0">
                        <a:buNone/>
                      </a:pPr>
                      <a:r>
                        <a:rPr lang="en-US" sz="1050" b="1" dirty="0">
                          <a:solidFill>
                            <a:srgbClr val="FFFFFF"/>
                          </a:solidFill>
                          <a:latin typeface="Calibri" pitchFamily="34" charset="0"/>
                          <a:ea typeface="Calibri" pitchFamily="34" charset="-122"/>
                          <a:cs typeface="Calibri" pitchFamily="34" charset="-120"/>
                        </a:rPr>
                        <a:t>Exemple chez Cycles Vauban</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r>
              <a:tr h="402336">
                <a:tc>
                  <a:txBody>
                    <a:bodyPr/>
                    <a:lstStyle/>
                    <a:p>
                      <a:pPr indent="0" marL="0">
                        <a:buNone/>
                      </a:pPr>
                      <a:r>
                        <a:rPr lang="en-US" sz="1050" b="1" dirty="0">
                          <a:solidFill>
                            <a:srgbClr val="303838"/>
                          </a:solidFill>
                          <a:latin typeface="Calibri" pitchFamily="34" charset="0"/>
                          <a:ea typeface="Calibri" pitchFamily="34" charset="-122"/>
                          <a:cs typeface="Calibri" pitchFamily="34" charset="-120"/>
                        </a:rPr>
                        <a:t>Sponsor</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Décide de lancer, finance, arbitre les conflits</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Claire Morel, présidente</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r h="402336">
                <a:tc>
                  <a:txBody>
                    <a:bodyPr/>
                    <a:lstStyle/>
                    <a:p>
                      <a:pPr indent="0" marL="0">
                        <a:buNone/>
                      </a:pPr>
                      <a:r>
                        <a:rPr lang="en-US" sz="1050" b="1" dirty="0">
                          <a:solidFill>
                            <a:srgbClr val="303838"/>
                          </a:solidFill>
                          <a:latin typeface="Calibri" pitchFamily="34" charset="0"/>
                          <a:ea typeface="Calibri" pitchFamily="34" charset="-122"/>
                          <a:cs typeface="Calibri" pitchFamily="34" charset="-120"/>
                        </a:rPr>
                        <a:t>Maîtrise d'ouvrage (MOA)</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Exprime le besoin, rédige le cahier des charges, réceptionne</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Samia Benali, cheffe d'atelier</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r>
              <a:tr h="402336">
                <a:tc>
                  <a:txBody>
                    <a:bodyPr/>
                    <a:lstStyle/>
                    <a:p>
                      <a:pPr indent="0" marL="0">
                        <a:buNone/>
                      </a:pPr>
                      <a:r>
                        <a:rPr lang="en-US" sz="1050" b="1" dirty="0">
                          <a:solidFill>
                            <a:srgbClr val="303838"/>
                          </a:solidFill>
                          <a:latin typeface="Calibri" pitchFamily="34" charset="0"/>
                          <a:ea typeface="Calibri" pitchFamily="34" charset="-122"/>
                          <a:cs typeface="Calibri" pitchFamily="34" charset="-120"/>
                        </a:rPr>
                        <a:t>Maîtrise d'œuvre (MOE)</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Conçoit et réalise la solution, s'engage sur le résultat</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Le prestataire de l'outil de réservation</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r h="402336">
                <a:tc>
                  <a:txBody>
                    <a:bodyPr/>
                    <a:lstStyle/>
                    <a:p>
                      <a:pPr indent="0" marL="0">
                        <a:buNone/>
                      </a:pPr>
                      <a:r>
                        <a:rPr lang="en-US" sz="1050" b="1" dirty="0">
                          <a:solidFill>
                            <a:srgbClr val="303838"/>
                          </a:solidFill>
                          <a:latin typeface="Calibri" pitchFamily="34" charset="0"/>
                          <a:ea typeface="Calibri" pitchFamily="34" charset="-122"/>
                          <a:cs typeface="Calibri" pitchFamily="34" charset="-120"/>
                        </a:rPr>
                        <a:t>Chef de projet</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Planifie, coordonne, suit, rend compte</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Souvent l'alternant, avec le tuteur</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r>
              <a:tr h="402336">
                <a:tc>
                  <a:txBody>
                    <a:bodyPr/>
                    <a:lstStyle/>
                    <a:p>
                      <a:pPr indent="0" marL="0">
                        <a:buNone/>
                      </a:pPr>
                      <a:r>
                        <a:rPr lang="en-US" sz="1050" b="1" dirty="0">
                          <a:solidFill>
                            <a:srgbClr val="303838"/>
                          </a:solidFill>
                          <a:latin typeface="Calibri" pitchFamily="34" charset="0"/>
                          <a:ea typeface="Calibri" pitchFamily="34" charset="-122"/>
                          <a:cs typeface="Calibri" pitchFamily="34" charset="-120"/>
                        </a:rPr>
                        <a:t>Équipe projet</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Réalise les tâches</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Hugo, Inès, un mécanicien référent</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r h="402336">
                <a:tc>
                  <a:txBody>
                    <a:bodyPr/>
                    <a:lstStyle/>
                    <a:p>
                      <a:pPr indent="0" marL="0">
                        <a:buNone/>
                      </a:pPr>
                      <a:r>
                        <a:rPr lang="en-US" sz="1050" b="1" dirty="0">
                          <a:solidFill>
                            <a:srgbClr val="303838"/>
                          </a:solidFill>
                          <a:latin typeface="Calibri" pitchFamily="34" charset="0"/>
                          <a:ea typeface="Calibri" pitchFamily="34" charset="-122"/>
                          <a:cs typeface="Calibri" pitchFamily="34" charset="-120"/>
                        </a:rPr>
                        <a:t>Parties prenantes</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Sont concernées ou consultées</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50" dirty="0">
                          <a:solidFill>
                            <a:srgbClr val="303838"/>
                          </a:solidFill>
                          <a:latin typeface="Calibri" pitchFamily="34" charset="0"/>
                          <a:ea typeface="Calibri" pitchFamily="34" charset="-122"/>
                          <a:cs typeface="Calibri" pitchFamily="34" charset="-120"/>
                        </a:rPr>
                        <a:t>Clients, comptable, commerciaux</a:t>
                      </a:r>
                      <a:endParaRPr lang="en-US" sz="105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r>
            </a:tbl>
          </a:graphicData>
        </a:graphic>
      </p:graphicFrame>
      <p:sp>
        <p:nvSpPr>
          <p:cNvPr id="7" name="Shape 3"/>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8" name="Text 4"/>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Un projet sans sponsor identifié n'a pas d'arbitre : au premier conflit, il s'arrête.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Les cinq phases d'un projet</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9</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1051560"/>
            <a:ext cx="1737360" cy="777240"/>
          </a:xfrm>
          <a:prstGeom prst="chevron">
            <a:avLst/>
          </a:prstGeom>
          <a:solidFill>
            <a:srgbClr val="004F9F"/>
          </a:solidFill>
          <a:ln w="12700">
            <a:solidFill>
              <a:srgbClr val="FFFFFF"/>
            </a:solidFill>
            <a:prstDash val="solid"/>
          </a:ln>
        </p:spPr>
      </p:sp>
      <p:sp>
        <p:nvSpPr>
          <p:cNvPr id="7" name="Text 4"/>
          <p:cNvSpPr/>
          <p:nvPr/>
        </p:nvSpPr>
        <p:spPr>
          <a:xfrm>
            <a:off x="731520" y="1051560"/>
            <a:ext cx="1234440" cy="7772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Initialiser</a:t>
            </a:r>
            <a:endParaRPr lang="en-US" sz="1100" dirty="0"/>
          </a:p>
        </p:txBody>
      </p:sp>
      <p:sp>
        <p:nvSpPr>
          <p:cNvPr id="8" name="Text 5"/>
          <p:cNvSpPr/>
          <p:nvPr/>
        </p:nvSpPr>
        <p:spPr>
          <a:xfrm>
            <a:off x="502920" y="1965960"/>
            <a:ext cx="1554480" cy="822960"/>
          </a:xfrm>
          <a:prstGeom prst="rect">
            <a:avLst/>
          </a:prstGeom>
          <a:noFill/>
          <a:ln/>
        </p:spPr>
        <p:txBody>
          <a:bodyPr wrap="square" lIns="0" tIns="0" rIns="0" bIns="0" rtlCol="0" anchor="t"/>
          <a:lstStyle/>
          <a:p>
            <a:pPr algn="ctr" indent="0" marL="0">
              <a:buNone/>
            </a:pPr>
            <a:r>
              <a:rPr lang="en-US" sz="1000" dirty="0">
                <a:solidFill>
                  <a:srgbClr val="303838"/>
                </a:solidFill>
                <a:latin typeface="Calibri" pitchFamily="34" charset="0"/>
                <a:ea typeface="Calibri" pitchFamily="34" charset="-122"/>
                <a:cs typeface="Calibri" pitchFamily="34" charset="-120"/>
              </a:rPr>
              <a:t>Fiche d'opportunité : pourquoi ce projet ?</a:t>
            </a:r>
            <a:endParaRPr lang="en-US" sz="1000" dirty="0"/>
          </a:p>
        </p:txBody>
      </p:sp>
      <p:sp>
        <p:nvSpPr>
          <p:cNvPr id="9" name="Shape 6"/>
          <p:cNvSpPr/>
          <p:nvPr/>
        </p:nvSpPr>
        <p:spPr>
          <a:xfrm>
            <a:off x="2121408" y="1051560"/>
            <a:ext cx="1737360" cy="777240"/>
          </a:xfrm>
          <a:prstGeom prst="chevron">
            <a:avLst/>
          </a:prstGeom>
          <a:solidFill>
            <a:srgbClr val="F49512"/>
          </a:solidFill>
          <a:ln w="12700">
            <a:solidFill>
              <a:srgbClr val="FFFFFF"/>
            </a:solidFill>
            <a:prstDash val="solid"/>
          </a:ln>
        </p:spPr>
      </p:sp>
      <p:sp>
        <p:nvSpPr>
          <p:cNvPr id="10" name="Text 7"/>
          <p:cNvSpPr/>
          <p:nvPr/>
        </p:nvSpPr>
        <p:spPr>
          <a:xfrm>
            <a:off x="2395728" y="1051560"/>
            <a:ext cx="1234440" cy="7772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Cadrer</a:t>
            </a:r>
            <a:endParaRPr lang="en-US" sz="1100" dirty="0"/>
          </a:p>
        </p:txBody>
      </p:sp>
      <p:sp>
        <p:nvSpPr>
          <p:cNvPr id="11" name="Text 8"/>
          <p:cNvSpPr/>
          <p:nvPr/>
        </p:nvSpPr>
        <p:spPr>
          <a:xfrm>
            <a:off x="2167128" y="1965960"/>
            <a:ext cx="1554480" cy="822960"/>
          </a:xfrm>
          <a:prstGeom prst="rect">
            <a:avLst/>
          </a:prstGeom>
          <a:noFill/>
          <a:ln/>
        </p:spPr>
        <p:txBody>
          <a:bodyPr wrap="square" lIns="0" tIns="0" rIns="0" bIns="0" rtlCol="0" anchor="t"/>
          <a:lstStyle/>
          <a:p>
            <a:pPr algn="ctr" indent="0" marL="0">
              <a:buNone/>
            </a:pPr>
            <a:r>
              <a:rPr lang="en-US" sz="1000" dirty="0">
                <a:solidFill>
                  <a:srgbClr val="303838"/>
                </a:solidFill>
                <a:latin typeface="Calibri" pitchFamily="34" charset="0"/>
                <a:ea typeface="Calibri" pitchFamily="34" charset="-122"/>
                <a:cs typeface="Calibri" pitchFamily="34" charset="-120"/>
              </a:rPr>
              <a:t>Note de cadrage et cahier des charges</a:t>
            </a:r>
            <a:endParaRPr lang="en-US" sz="1000" dirty="0"/>
          </a:p>
        </p:txBody>
      </p:sp>
      <p:sp>
        <p:nvSpPr>
          <p:cNvPr id="12" name="Shape 9"/>
          <p:cNvSpPr/>
          <p:nvPr/>
        </p:nvSpPr>
        <p:spPr>
          <a:xfrm>
            <a:off x="3785616" y="1051560"/>
            <a:ext cx="1737360" cy="777240"/>
          </a:xfrm>
          <a:prstGeom prst="chevron">
            <a:avLst/>
          </a:prstGeom>
          <a:solidFill>
            <a:srgbClr val="303838"/>
          </a:solidFill>
          <a:ln w="12700">
            <a:solidFill>
              <a:srgbClr val="FFFFFF"/>
            </a:solidFill>
            <a:prstDash val="solid"/>
          </a:ln>
        </p:spPr>
      </p:sp>
      <p:sp>
        <p:nvSpPr>
          <p:cNvPr id="13" name="Text 10"/>
          <p:cNvSpPr/>
          <p:nvPr/>
        </p:nvSpPr>
        <p:spPr>
          <a:xfrm>
            <a:off x="4059936" y="1051560"/>
            <a:ext cx="1234440" cy="7772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Planifier</a:t>
            </a:r>
            <a:endParaRPr lang="en-US" sz="1100" dirty="0"/>
          </a:p>
        </p:txBody>
      </p:sp>
      <p:sp>
        <p:nvSpPr>
          <p:cNvPr id="14" name="Text 11"/>
          <p:cNvSpPr/>
          <p:nvPr/>
        </p:nvSpPr>
        <p:spPr>
          <a:xfrm>
            <a:off x="3831336" y="1965960"/>
            <a:ext cx="1554480" cy="822960"/>
          </a:xfrm>
          <a:prstGeom prst="rect">
            <a:avLst/>
          </a:prstGeom>
          <a:noFill/>
          <a:ln/>
        </p:spPr>
        <p:txBody>
          <a:bodyPr wrap="square" lIns="0" tIns="0" rIns="0" bIns="0" rtlCol="0" anchor="t"/>
          <a:lstStyle/>
          <a:p>
            <a:pPr algn="ctr" indent="0" marL="0">
              <a:buNone/>
            </a:pPr>
            <a:r>
              <a:rPr lang="en-US" sz="1000" dirty="0">
                <a:solidFill>
                  <a:srgbClr val="303838"/>
                </a:solidFill>
                <a:latin typeface="Calibri" pitchFamily="34" charset="0"/>
                <a:ea typeface="Calibri" pitchFamily="34" charset="-122"/>
                <a:cs typeface="Calibri" pitchFamily="34" charset="-120"/>
              </a:rPr>
              <a:t>Planning, budget, ressources, risques</a:t>
            </a:r>
            <a:endParaRPr lang="en-US" sz="1000" dirty="0"/>
          </a:p>
        </p:txBody>
      </p:sp>
      <p:sp>
        <p:nvSpPr>
          <p:cNvPr id="15" name="Shape 12"/>
          <p:cNvSpPr/>
          <p:nvPr/>
        </p:nvSpPr>
        <p:spPr>
          <a:xfrm>
            <a:off x="5449824" y="1051560"/>
            <a:ext cx="1737360" cy="777240"/>
          </a:xfrm>
          <a:prstGeom prst="chevron">
            <a:avLst/>
          </a:prstGeom>
          <a:solidFill>
            <a:srgbClr val="303838"/>
          </a:solidFill>
          <a:ln w="12700">
            <a:solidFill>
              <a:srgbClr val="FFFFFF"/>
            </a:solidFill>
            <a:prstDash val="solid"/>
          </a:ln>
        </p:spPr>
      </p:sp>
      <p:sp>
        <p:nvSpPr>
          <p:cNvPr id="16" name="Text 13"/>
          <p:cNvSpPr/>
          <p:nvPr/>
        </p:nvSpPr>
        <p:spPr>
          <a:xfrm>
            <a:off x="5724144" y="1051560"/>
            <a:ext cx="1234440" cy="7772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Réaliser et piloter</a:t>
            </a:r>
            <a:endParaRPr lang="en-US" sz="1100" dirty="0"/>
          </a:p>
        </p:txBody>
      </p:sp>
      <p:sp>
        <p:nvSpPr>
          <p:cNvPr id="17" name="Text 14"/>
          <p:cNvSpPr/>
          <p:nvPr/>
        </p:nvSpPr>
        <p:spPr>
          <a:xfrm>
            <a:off x="5495544" y="1965960"/>
            <a:ext cx="1554480" cy="822960"/>
          </a:xfrm>
          <a:prstGeom prst="rect">
            <a:avLst/>
          </a:prstGeom>
          <a:noFill/>
          <a:ln/>
        </p:spPr>
        <p:txBody>
          <a:bodyPr wrap="square" lIns="0" tIns="0" rIns="0" bIns="0" rtlCol="0" anchor="t"/>
          <a:lstStyle/>
          <a:p>
            <a:pPr algn="ctr" indent="0" marL="0">
              <a:buNone/>
            </a:pPr>
            <a:r>
              <a:rPr lang="en-US" sz="1000" dirty="0">
                <a:solidFill>
                  <a:srgbClr val="303838"/>
                </a:solidFill>
                <a:latin typeface="Calibri" pitchFamily="34" charset="0"/>
                <a:ea typeface="Calibri" pitchFamily="34" charset="-122"/>
                <a:cs typeface="Calibri" pitchFamily="34" charset="-120"/>
              </a:rPr>
              <a:t>Livrables, tableau de bord, réunions</a:t>
            </a:r>
            <a:endParaRPr lang="en-US" sz="1000" dirty="0"/>
          </a:p>
        </p:txBody>
      </p:sp>
      <p:sp>
        <p:nvSpPr>
          <p:cNvPr id="18" name="Shape 15"/>
          <p:cNvSpPr/>
          <p:nvPr/>
        </p:nvSpPr>
        <p:spPr>
          <a:xfrm>
            <a:off x="7114032" y="1051560"/>
            <a:ext cx="1737360" cy="777240"/>
          </a:xfrm>
          <a:prstGeom prst="chevron">
            <a:avLst/>
          </a:prstGeom>
          <a:solidFill>
            <a:srgbClr val="303838"/>
          </a:solidFill>
          <a:ln w="12700">
            <a:solidFill>
              <a:srgbClr val="FFFFFF"/>
            </a:solidFill>
            <a:prstDash val="solid"/>
          </a:ln>
        </p:spPr>
      </p:sp>
      <p:sp>
        <p:nvSpPr>
          <p:cNvPr id="19" name="Text 16"/>
          <p:cNvSpPr/>
          <p:nvPr/>
        </p:nvSpPr>
        <p:spPr>
          <a:xfrm>
            <a:off x="7388352" y="1051560"/>
            <a:ext cx="1234440" cy="7772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Clôturer</a:t>
            </a:r>
            <a:endParaRPr lang="en-US" sz="1100" dirty="0"/>
          </a:p>
        </p:txBody>
      </p:sp>
      <p:sp>
        <p:nvSpPr>
          <p:cNvPr id="20" name="Text 17"/>
          <p:cNvSpPr/>
          <p:nvPr/>
        </p:nvSpPr>
        <p:spPr>
          <a:xfrm>
            <a:off x="7159752" y="1965960"/>
            <a:ext cx="1554480" cy="822960"/>
          </a:xfrm>
          <a:prstGeom prst="rect">
            <a:avLst/>
          </a:prstGeom>
          <a:noFill/>
          <a:ln/>
        </p:spPr>
        <p:txBody>
          <a:bodyPr wrap="square" lIns="0" tIns="0" rIns="0" bIns="0" rtlCol="0" anchor="t"/>
          <a:lstStyle/>
          <a:p>
            <a:pPr algn="ctr" indent="0" marL="0">
              <a:buNone/>
            </a:pPr>
            <a:r>
              <a:rPr lang="en-US" sz="1000" dirty="0">
                <a:solidFill>
                  <a:srgbClr val="303838"/>
                </a:solidFill>
                <a:latin typeface="Calibri" pitchFamily="34" charset="0"/>
                <a:ea typeface="Calibri" pitchFamily="34" charset="-122"/>
                <a:cs typeface="Calibri" pitchFamily="34" charset="-120"/>
              </a:rPr>
              <a:t>Bilan, retour d'expérience</a:t>
            </a:r>
            <a:endParaRPr lang="en-US" sz="1000" dirty="0"/>
          </a:p>
        </p:txBody>
      </p:sp>
      <p:sp>
        <p:nvSpPr>
          <p:cNvPr id="21" name="Shape 18"/>
          <p:cNvSpPr/>
          <p:nvPr/>
        </p:nvSpPr>
        <p:spPr>
          <a:xfrm>
            <a:off x="457200" y="2880360"/>
            <a:ext cx="8229600" cy="1143000"/>
          </a:xfrm>
          <a:prstGeom prst="roundRect">
            <a:avLst>
              <a:gd name="adj" fmla="val 4800"/>
            </a:avLst>
          </a:prstGeom>
          <a:solidFill>
            <a:srgbClr val="FDEBD0"/>
          </a:solidFill>
          <a:ln w="12700">
            <a:solidFill>
              <a:srgbClr val="FDEBD0"/>
            </a:solidFill>
            <a:prstDash val="solid"/>
          </a:ln>
        </p:spPr>
      </p:sp>
      <p:sp>
        <p:nvSpPr>
          <p:cNvPr id="22" name="Text 19"/>
          <p:cNvSpPr/>
          <p:nvPr/>
        </p:nvSpPr>
        <p:spPr>
          <a:xfrm>
            <a:off x="585216" y="2990088"/>
            <a:ext cx="797356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Aujourd'hui, on travaille surtout la phase de cadrage</a:t>
            </a:r>
            <a:endParaRPr lang="en-US" sz="1200" dirty="0"/>
          </a:p>
        </p:txBody>
      </p:sp>
      <p:sp>
        <p:nvSpPr>
          <p:cNvPr id="23" name="Text 20"/>
          <p:cNvSpPr/>
          <p:nvPr/>
        </p:nvSpPr>
        <p:spPr>
          <a:xfrm>
            <a:off x="585216" y="3337560"/>
            <a:ext cx="7973568" cy="59436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C'est la moins visible et la plus rentable : une erreur de cadrage découverte à la livraison coûte beaucoup plus cher à corriger qu'au départ. Le cadrage répond à : quel problème, pour qui, quel résultat mesurable, dans quelles limites ?</a:t>
            </a:r>
            <a:endParaRPr lang="en-US" sz="1050" dirty="0"/>
          </a:p>
        </p:txBody>
      </p:sp>
      <p:sp>
        <p:nvSpPr>
          <p:cNvPr id="24" name="Shape 21"/>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25" name="Text 22"/>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Un projet mal cadré est un projet qui réussit à livrer la mauvaise chose.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303838"/>
        </a:solidFill>
      </p:bgPr>
    </p:bg>
    <p:spTree>
      <p:nvGrpSpPr>
        <p:cNvPr id="1" name=""/>
        <p:cNvGrpSpPr/>
        <p:nvPr/>
      </p:nvGrpSpPr>
      <p:grpSpPr>
        <a:xfrm>
          <a:off x="0" y="0"/>
          <a:ext cx="0" cy="0"/>
          <a:chOff x="0" y="0"/>
          <a:chExt cx="0" cy="0"/>
        </a:xfrm>
      </p:grpSpPr>
      <p:sp>
        <p:nvSpPr>
          <p:cNvPr id="2" name="Text 0"/>
          <p:cNvSpPr/>
          <p:nvPr/>
        </p:nvSpPr>
        <p:spPr>
          <a:xfrm>
            <a:off x="548640" y="1463040"/>
            <a:ext cx="7315200" cy="274320"/>
          </a:xfrm>
          <a:prstGeom prst="rect">
            <a:avLst/>
          </a:prstGeom>
          <a:noFill/>
          <a:ln/>
        </p:spPr>
        <p:txBody>
          <a:bodyPr wrap="square" lIns="0" tIns="0" rIns="0" bIns="0" rtlCol="0" anchor="ctr"/>
          <a:lstStyle/>
          <a:p>
            <a:pPr indent="0" marL="0">
              <a:buNone/>
            </a:pPr>
            <a:r>
              <a:rPr lang="en-US" sz="1100" b="1" spc="100" kern="0" dirty="0">
                <a:solidFill>
                  <a:srgbClr val="F49512"/>
                </a:solidFill>
                <a:latin typeface="Calibri" pitchFamily="34" charset="0"/>
                <a:ea typeface="Calibri" pitchFamily="34" charset="-122"/>
                <a:cs typeface="Calibri" pitchFamily="34" charset="-120"/>
              </a:rPr>
              <a:t>BLOC A · SUITE</a:t>
            </a:r>
            <a:endParaRPr lang="en-US" sz="1100" dirty="0"/>
          </a:p>
        </p:txBody>
      </p:sp>
      <p:sp>
        <p:nvSpPr>
          <p:cNvPr id="3" name="Text 1"/>
          <p:cNvSpPr/>
          <p:nvPr/>
        </p:nvSpPr>
        <p:spPr>
          <a:xfrm>
            <a:off x="548640" y="1920240"/>
            <a:ext cx="7772400" cy="73152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Partir du besoin</a:t>
            </a:r>
            <a:endParaRPr lang="en-US" sz="2800" dirty="0"/>
          </a:p>
        </p:txBody>
      </p:sp>
      <p:sp>
        <p:nvSpPr>
          <p:cNvPr id="4" name="Text 2"/>
          <p:cNvSpPr/>
          <p:nvPr/>
        </p:nvSpPr>
        <p:spPr>
          <a:xfrm>
            <a:off x="548640" y="2743200"/>
            <a:ext cx="7772400" cy="457200"/>
          </a:xfrm>
          <a:prstGeom prst="rect">
            <a:avLst/>
          </a:prstGeom>
          <a:noFill/>
          <a:ln/>
        </p:spPr>
        <p:txBody>
          <a:bodyPr wrap="square" lIns="0" tIns="0" rIns="0" bIns="0" rtlCol="0" anchor="ctr"/>
          <a:lstStyle/>
          <a:p>
            <a:pPr indent="0" marL="0">
              <a:buNone/>
            </a:pPr>
            <a:r>
              <a:rPr lang="en-US" sz="1300" dirty="0">
                <a:solidFill>
                  <a:srgbClr val="D1D5DB"/>
                </a:solidFill>
                <a:latin typeface="Calibri" pitchFamily="34" charset="0"/>
                <a:ea typeface="Calibri" pitchFamily="34" charset="-122"/>
                <a:cs typeface="Calibri" pitchFamily="34" charset="-120"/>
              </a:rPr>
              <a:t>Le besoin réel se trouve rarement dans la première demande</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Besoin exprimé ou besoin réel ?</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11</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4023360" cy="1417320"/>
          </a:xfrm>
          <a:prstGeom prst="roundRect">
            <a:avLst>
              <a:gd name="adj" fmla="val 3871"/>
            </a:avLst>
          </a:prstGeom>
          <a:solidFill>
            <a:srgbClr val="F3F4F6"/>
          </a:solidFill>
          <a:ln w="12700">
            <a:solidFill>
              <a:srgbClr val="F3F4F6"/>
            </a:solidFill>
            <a:prstDash val="solid"/>
          </a:ln>
        </p:spPr>
      </p:sp>
      <p:sp>
        <p:nvSpPr>
          <p:cNvPr id="7" name="Shape 4"/>
          <p:cNvSpPr/>
          <p:nvPr/>
        </p:nvSpPr>
        <p:spPr>
          <a:xfrm>
            <a:off x="457200" y="868680"/>
            <a:ext cx="4023360" cy="54864"/>
          </a:xfrm>
          <a:prstGeom prst="rect">
            <a:avLst/>
          </a:prstGeom>
          <a:solidFill>
            <a:srgbClr val="6B7280"/>
          </a:solidFill>
          <a:ln w="12700">
            <a:solidFill>
              <a:srgbClr val="6B7280"/>
            </a:solidFill>
            <a:prstDash val="solid"/>
          </a:ln>
        </p:spPr>
      </p:sp>
      <p:sp>
        <p:nvSpPr>
          <p:cNvPr id="8" name="Text 5"/>
          <p:cNvSpPr/>
          <p:nvPr/>
        </p:nvSpPr>
        <p:spPr>
          <a:xfrm>
            <a:off x="585216" y="9784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Ce qui est demandé</a:t>
            </a:r>
            <a:endParaRPr lang="en-US" sz="1200" dirty="0"/>
          </a:p>
        </p:txBody>
      </p:sp>
      <p:sp>
        <p:nvSpPr>
          <p:cNvPr id="9" name="Text 6"/>
          <p:cNvSpPr/>
          <p:nvPr/>
        </p:nvSpPr>
        <p:spPr>
          <a:xfrm>
            <a:off x="585216" y="1325880"/>
            <a:ext cx="3767328" cy="86868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 Notre site date de 2017, il fait vieux. Je voudrais une refonte complète avec un e-shop moderne. »</a:t>
            </a:r>
            <a:endParaRPr lang="en-US" sz="1050" dirty="0"/>
          </a:p>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Hugo, marketing et digital</a:t>
            </a:r>
            <a:endParaRPr lang="en-US" sz="1050" dirty="0"/>
          </a:p>
        </p:txBody>
      </p:sp>
      <p:sp>
        <p:nvSpPr>
          <p:cNvPr id="10" name="Shape 7"/>
          <p:cNvSpPr/>
          <p:nvPr/>
        </p:nvSpPr>
        <p:spPr>
          <a:xfrm>
            <a:off x="457200" y="2423160"/>
            <a:ext cx="4023360" cy="1600200"/>
          </a:xfrm>
          <a:prstGeom prst="roundRect">
            <a:avLst>
              <a:gd name="adj" fmla="val 3429"/>
            </a:avLst>
          </a:prstGeom>
          <a:solidFill>
            <a:srgbClr val="F3F4F6"/>
          </a:solidFill>
          <a:ln w="12700">
            <a:solidFill>
              <a:srgbClr val="F3F4F6"/>
            </a:solidFill>
            <a:prstDash val="solid"/>
          </a:ln>
        </p:spPr>
      </p:sp>
      <p:sp>
        <p:nvSpPr>
          <p:cNvPr id="11" name="Shape 8"/>
          <p:cNvSpPr/>
          <p:nvPr/>
        </p:nvSpPr>
        <p:spPr>
          <a:xfrm>
            <a:off x="457200" y="2423160"/>
            <a:ext cx="4023360" cy="54864"/>
          </a:xfrm>
          <a:prstGeom prst="rect">
            <a:avLst/>
          </a:prstGeom>
          <a:solidFill>
            <a:srgbClr val="F49512"/>
          </a:solidFill>
          <a:ln w="12700">
            <a:solidFill>
              <a:srgbClr val="F49512"/>
            </a:solidFill>
            <a:prstDash val="solid"/>
          </a:ln>
        </p:spPr>
      </p:sp>
      <p:sp>
        <p:nvSpPr>
          <p:cNvPr id="12" name="Text 9"/>
          <p:cNvSpPr/>
          <p:nvPr/>
        </p:nvSpPr>
        <p:spPr>
          <a:xfrm>
            <a:off x="585216" y="253288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Ce que dit le terrain</a:t>
            </a:r>
            <a:endParaRPr lang="en-US" sz="1200" dirty="0"/>
          </a:p>
        </p:txBody>
      </p:sp>
      <p:sp>
        <p:nvSpPr>
          <p:cNvPr id="13" name="Text 10"/>
          <p:cNvSpPr/>
          <p:nvPr/>
        </p:nvSpPr>
        <p:spPr>
          <a:xfrm>
            <a:off x="585216" y="2880360"/>
            <a:ext cx="3767328" cy="105156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 D'avril à juin, le téléphone sonne sans arrêt, on ne peut pas répondre et réparer en même temps. L'agenda est un cahier. Et en janvier, on a des journées presque vides. »</a:t>
            </a:r>
            <a:endParaRPr lang="en-US" sz="1050" dirty="0"/>
          </a:p>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Samia, cheffe d'atelier</a:t>
            </a:r>
            <a:endParaRPr lang="en-US" sz="1050" dirty="0"/>
          </a:p>
        </p:txBody>
      </p:sp>
      <p:sp>
        <p:nvSpPr>
          <p:cNvPr id="14" name="Text 11"/>
          <p:cNvSpPr/>
          <p:nvPr/>
        </p:nvSpPr>
        <p:spPr>
          <a:xfrm>
            <a:off x="4754880" y="868680"/>
            <a:ext cx="3931920" cy="502920"/>
          </a:xfrm>
          <a:prstGeom prst="rect">
            <a:avLst/>
          </a:prstGeom>
          <a:noFill/>
          <a:ln/>
        </p:spPr>
        <p:txBody>
          <a:bodyPr wrap="square" lIns="0" tIns="0" rIns="0" bIns="0" rtlCol="0" anchor="ctr"/>
          <a:lstStyle/>
          <a:p>
            <a:pPr indent="0" marL="0">
              <a:buNone/>
            </a:pPr>
            <a:r>
              <a:rPr lang="en-US" sz="2600" b="1" dirty="0">
                <a:solidFill>
                  <a:srgbClr val="F49512"/>
                </a:solidFill>
                <a:latin typeface="Calibri" pitchFamily="34" charset="0"/>
                <a:ea typeface="Calibri" pitchFamily="34" charset="-122"/>
                <a:cs typeface="Calibri" pitchFamily="34" charset="-120"/>
              </a:rPr>
              <a:t>967</a:t>
            </a:r>
            <a:endParaRPr lang="en-US" sz="2600" dirty="0"/>
          </a:p>
        </p:txBody>
      </p:sp>
      <p:sp>
        <p:nvSpPr>
          <p:cNvPr id="15" name="Text 12"/>
          <p:cNvSpPr/>
          <p:nvPr/>
        </p:nvSpPr>
        <p:spPr>
          <a:xfrm>
            <a:off x="4754880" y="1371600"/>
            <a:ext cx="3931920" cy="365760"/>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appels non décrochés d'avril à juin</a:t>
            </a:r>
            <a:endParaRPr lang="en-US" sz="1100" dirty="0"/>
          </a:p>
        </p:txBody>
      </p:sp>
      <p:sp>
        <p:nvSpPr>
          <p:cNvPr id="16" name="Text 13"/>
          <p:cNvSpPr/>
          <p:nvPr/>
        </p:nvSpPr>
        <p:spPr>
          <a:xfrm>
            <a:off x="4754880" y="1938528"/>
            <a:ext cx="3931920" cy="502920"/>
          </a:xfrm>
          <a:prstGeom prst="rect">
            <a:avLst/>
          </a:prstGeom>
          <a:noFill/>
          <a:ln/>
        </p:spPr>
        <p:txBody>
          <a:bodyPr wrap="square" lIns="0" tIns="0" rIns="0" bIns="0" rtlCol="0" anchor="ctr"/>
          <a:lstStyle/>
          <a:p>
            <a:pPr indent="0" marL="0">
              <a:buNone/>
            </a:pPr>
            <a:r>
              <a:rPr lang="en-US" sz="2600" b="1" dirty="0">
                <a:solidFill>
                  <a:srgbClr val="F49512"/>
                </a:solidFill>
                <a:latin typeface="Calibri" pitchFamily="34" charset="0"/>
                <a:ea typeface="Calibri" pitchFamily="34" charset="-122"/>
                <a:cs typeface="Calibri" pitchFamily="34" charset="-120"/>
              </a:rPr>
              <a:t>14 j</a:t>
            </a:r>
            <a:endParaRPr lang="en-US" sz="2600" dirty="0"/>
          </a:p>
        </p:txBody>
      </p:sp>
      <p:sp>
        <p:nvSpPr>
          <p:cNvPr id="17" name="Text 14"/>
          <p:cNvSpPr/>
          <p:nvPr/>
        </p:nvSpPr>
        <p:spPr>
          <a:xfrm>
            <a:off x="4754880" y="2441448"/>
            <a:ext cx="3931920" cy="365760"/>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de délai moyen à l'atelier en mai</a:t>
            </a:r>
            <a:endParaRPr lang="en-US" sz="1100" dirty="0"/>
          </a:p>
        </p:txBody>
      </p:sp>
      <p:sp>
        <p:nvSpPr>
          <p:cNvPr id="18" name="Text 15"/>
          <p:cNvSpPr/>
          <p:nvPr/>
        </p:nvSpPr>
        <p:spPr>
          <a:xfrm>
            <a:off x="4754880" y="3008376"/>
            <a:ext cx="3931920" cy="502920"/>
          </a:xfrm>
          <a:prstGeom prst="rect">
            <a:avLst/>
          </a:prstGeom>
          <a:noFill/>
          <a:ln/>
        </p:spPr>
        <p:txBody>
          <a:bodyPr wrap="square" lIns="0" tIns="0" rIns="0" bIns="0" rtlCol="0" anchor="ctr"/>
          <a:lstStyle/>
          <a:p>
            <a:pPr indent="0" marL="0">
              <a:buNone/>
            </a:pPr>
            <a:r>
              <a:rPr lang="en-US" sz="2600" b="1" dirty="0">
                <a:solidFill>
                  <a:srgbClr val="F49512"/>
                </a:solidFill>
                <a:latin typeface="Calibri" pitchFamily="34" charset="0"/>
                <a:ea typeface="Calibri" pitchFamily="34" charset="-122"/>
                <a:cs typeface="Calibri" pitchFamily="34" charset="-120"/>
              </a:rPr>
              <a:t>120 / 320</a:t>
            </a:r>
            <a:endParaRPr lang="en-US" sz="2600" dirty="0"/>
          </a:p>
        </p:txBody>
      </p:sp>
      <p:sp>
        <p:nvSpPr>
          <p:cNvPr id="19" name="Text 16"/>
          <p:cNvSpPr/>
          <p:nvPr/>
        </p:nvSpPr>
        <p:spPr>
          <a:xfrm>
            <a:off x="4754880" y="3511296"/>
            <a:ext cx="3931920" cy="365760"/>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interventions en janvier / en mai, pour une capacité de 300</a:t>
            </a:r>
            <a:endParaRPr lang="en-US" sz="1100" dirty="0"/>
          </a:p>
        </p:txBody>
      </p:sp>
      <p:sp>
        <p:nvSpPr>
          <p:cNvPr id="20" name="Shape 17"/>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21" name="Text 18"/>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 Les gens ne veulent pas une perceuse, ils veulent un trou » (phrase attribuée à Theodore Levitt).</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Trois outils pour faire parler le besoin</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12</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2651760" cy="3154680"/>
          </a:xfrm>
          <a:prstGeom prst="roundRect">
            <a:avLst>
              <a:gd name="adj" fmla="val 2069"/>
            </a:avLst>
          </a:prstGeom>
          <a:solidFill>
            <a:srgbClr val="F3F4F6"/>
          </a:solidFill>
          <a:ln w="12700">
            <a:solidFill>
              <a:srgbClr val="F3F4F6"/>
            </a:solidFill>
            <a:prstDash val="solid"/>
          </a:ln>
        </p:spPr>
      </p:sp>
      <p:sp>
        <p:nvSpPr>
          <p:cNvPr id="7" name="Shape 4"/>
          <p:cNvSpPr/>
          <p:nvPr/>
        </p:nvSpPr>
        <p:spPr>
          <a:xfrm>
            <a:off x="457200" y="868680"/>
            <a:ext cx="2651760" cy="54864"/>
          </a:xfrm>
          <a:prstGeom prst="rect">
            <a:avLst/>
          </a:prstGeom>
          <a:solidFill>
            <a:srgbClr val="004F9F"/>
          </a:solidFill>
          <a:ln w="12700">
            <a:solidFill>
              <a:srgbClr val="004F9F"/>
            </a:solidFill>
            <a:prstDash val="solid"/>
          </a:ln>
        </p:spPr>
      </p:sp>
      <p:sp>
        <p:nvSpPr>
          <p:cNvPr id="8" name="Text 5"/>
          <p:cNvSpPr/>
          <p:nvPr/>
        </p:nvSpPr>
        <p:spPr>
          <a:xfrm>
            <a:off x="585216" y="978408"/>
            <a:ext cx="23957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QQOQCCP</a:t>
            </a:r>
            <a:endParaRPr lang="en-US" sz="1200" dirty="0"/>
          </a:p>
        </p:txBody>
      </p:sp>
      <p:sp>
        <p:nvSpPr>
          <p:cNvPr id="9" name="Text 6"/>
          <p:cNvSpPr/>
          <p:nvPr/>
        </p:nvSpPr>
        <p:spPr>
          <a:xfrm>
            <a:off x="585216" y="1325880"/>
            <a:ext cx="2395728" cy="260604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Qui ? Quoi ? Où ? Quand ? Comment ? Combien ? Pourquoi ?</a:t>
            </a:r>
            <a:endParaRPr lang="en-US" sz="1050" dirty="0"/>
          </a:p>
          <a:p>
            <a:pPr indent="0" marL="0">
              <a:spcAft>
                <a:spcPts val="300"/>
              </a:spcAft>
              <a:buNone/>
            </a:pPr>
            <a:endParaRPr lang="en-US" sz="1050" dirty="0"/>
          </a:p>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Pour faire le tour d'une situation sans rien oublier, au début d'un entretien ou d'une note de cadrage.</a:t>
            </a:r>
            <a:endParaRPr lang="en-US" sz="1050" dirty="0"/>
          </a:p>
        </p:txBody>
      </p:sp>
      <p:sp>
        <p:nvSpPr>
          <p:cNvPr id="10" name="Shape 7"/>
          <p:cNvSpPr/>
          <p:nvPr/>
        </p:nvSpPr>
        <p:spPr>
          <a:xfrm>
            <a:off x="3246120" y="868680"/>
            <a:ext cx="2651760" cy="3154680"/>
          </a:xfrm>
          <a:prstGeom prst="roundRect">
            <a:avLst>
              <a:gd name="adj" fmla="val 2069"/>
            </a:avLst>
          </a:prstGeom>
          <a:solidFill>
            <a:srgbClr val="F3F4F6"/>
          </a:solidFill>
          <a:ln w="12700">
            <a:solidFill>
              <a:srgbClr val="F3F4F6"/>
            </a:solidFill>
            <a:prstDash val="solid"/>
          </a:ln>
        </p:spPr>
      </p:sp>
      <p:sp>
        <p:nvSpPr>
          <p:cNvPr id="11" name="Shape 8"/>
          <p:cNvSpPr/>
          <p:nvPr/>
        </p:nvSpPr>
        <p:spPr>
          <a:xfrm>
            <a:off x="3246120" y="868680"/>
            <a:ext cx="2651760" cy="54864"/>
          </a:xfrm>
          <a:prstGeom prst="rect">
            <a:avLst/>
          </a:prstGeom>
          <a:solidFill>
            <a:srgbClr val="F49512"/>
          </a:solidFill>
          <a:ln w="12700">
            <a:solidFill>
              <a:srgbClr val="F49512"/>
            </a:solidFill>
            <a:prstDash val="solid"/>
          </a:ln>
        </p:spPr>
      </p:sp>
      <p:sp>
        <p:nvSpPr>
          <p:cNvPr id="12" name="Text 9"/>
          <p:cNvSpPr/>
          <p:nvPr/>
        </p:nvSpPr>
        <p:spPr>
          <a:xfrm>
            <a:off x="3374136" y="978408"/>
            <a:ext cx="23957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Les 5 pourquoi</a:t>
            </a:r>
            <a:endParaRPr lang="en-US" sz="1200" dirty="0"/>
          </a:p>
        </p:txBody>
      </p:sp>
      <p:sp>
        <p:nvSpPr>
          <p:cNvPr id="13" name="Text 10"/>
          <p:cNvSpPr/>
          <p:nvPr/>
        </p:nvSpPr>
        <p:spPr>
          <a:xfrm>
            <a:off x="3374136" y="1325880"/>
            <a:ext cx="2395728" cy="260604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On demande « pourquoi ? » jusqu'à la cause racine, en s'appuyant sur des faits.</a:t>
            </a:r>
            <a:endParaRPr lang="en-US" sz="1050" dirty="0"/>
          </a:p>
          <a:p>
            <a:pPr indent="0" marL="0">
              <a:spcAft>
                <a:spcPts val="300"/>
              </a:spcAft>
              <a:buNone/>
            </a:pPr>
            <a:endParaRPr lang="en-US" sz="1050" dirty="0"/>
          </a:p>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Pour éviter de traiter un symptôme (« le téléphone sonne trop ») au lieu de la cause.</a:t>
            </a:r>
            <a:endParaRPr lang="en-US" sz="1050" dirty="0"/>
          </a:p>
        </p:txBody>
      </p:sp>
      <p:sp>
        <p:nvSpPr>
          <p:cNvPr id="14" name="Shape 11"/>
          <p:cNvSpPr/>
          <p:nvPr/>
        </p:nvSpPr>
        <p:spPr>
          <a:xfrm>
            <a:off x="6035040" y="868680"/>
            <a:ext cx="2651760" cy="3154680"/>
          </a:xfrm>
          <a:prstGeom prst="roundRect">
            <a:avLst>
              <a:gd name="adj" fmla="val 2069"/>
            </a:avLst>
          </a:prstGeom>
          <a:solidFill>
            <a:srgbClr val="F3F4F6"/>
          </a:solidFill>
          <a:ln w="12700">
            <a:solidFill>
              <a:srgbClr val="F3F4F6"/>
            </a:solidFill>
            <a:prstDash val="solid"/>
          </a:ln>
        </p:spPr>
      </p:sp>
      <p:sp>
        <p:nvSpPr>
          <p:cNvPr id="15" name="Shape 12"/>
          <p:cNvSpPr/>
          <p:nvPr/>
        </p:nvSpPr>
        <p:spPr>
          <a:xfrm>
            <a:off x="6035040" y="868680"/>
            <a:ext cx="2651760" cy="54864"/>
          </a:xfrm>
          <a:prstGeom prst="rect">
            <a:avLst/>
          </a:prstGeom>
          <a:solidFill>
            <a:srgbClr val="5B8A2E"/>
          </a:solidFill>
          <a:ln w="12700">
            <a:solidFill>
              <a:srgbClr val="5B8A2E"/>
            </a:solidFill>
            <a:prstDash val="solid"/>
          </a:ln>
        </p:spPr>
      </p:sp>
      <p:sp>
        <p:nvSpPr>
          <p:cNvPr id="16" name="Text 13"/>
          <p:cNvSpPr/>
          <p:nvPr/>
        </p:nvSpPr>
        <p:spPr>
          <a:xfrm>
            <a:off x="6163056" y="978408"/>
            <a:ext cx="23957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La bête à cornes</a:t>
            </a:r>
            <a:endParaRPr lang="en-US" sz="1200" dirty="0"/>
          </a:p>
        </p:txBody>
      </p:sp>
      <p:sp>
        <p:nvSpPr>
          <p:cNvPr id="17" name="Text 14"/>
          <p:cNvSpPr/>
          <p:nvPr/>
        </p:nvSpPr>
        <p:spPr>
          <a:xfrm>
            <a:off x="6163056" y="1325880"/>
            <a:ext cx="2395728" cy="260604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À qui le produit rend-il service ? Sur quoi agit-il ? Dans quel but ?</a:t>
            </a:r>
            <a:endParaRPr lang="en-US" sz="1050" dirty="0"/>
          </a:p>
          <a:p>
            <a:pPr indent="0" marL="0">
              <a:spcAft>
                <a:spcPts val="300"/>
              </a:spcAft>
              <a:buNone/>
            </a:pPr>
            <a:endParaRPr lang="en-US" sz="1050" dirty="0"/>
          </a:p>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Pour formuler la fonction globale du projet, en une phrase que tout le monde valide.</a:t>
            </a:r>
            <a:endParaRPr lang="en-US" sz="1050" dirty="0"/>
          </a:p>
        </p:txBody>
      </p:sp>
      <p:sp>
        <p:nvSpPr>
          <p:cNvPr id="18" name="Shape 15"/>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19" name="Text 16"/>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Un besoin se formule sans citer de solution : « réserver sans appeler », pas « une application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Les 5 pourquoi, appliqués à l'atelier</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13</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1371600" cy="420624"/>
          </a:xfrm>
          <a:prstGeom prst="roundRect">
            <a:avLst>
              <a:gd name="adj" fmla="val 10870"/>
            </a:avLst>
          </a:prstGeom>
          <a:solidFill>
            <a:srgbClr val="6B7280"/>
          </a:solidFill>
          <a:ln w="12700">
            <a:solidFill>
              <a:srgbClr val="FFFFFF"/>
            </a:solidFill>
            <a:prstDash val="solid"/>
          </a:ln>
        </p:spPr>
      </p:sp>
      <p:sp>
        <p:nvSpPr>
          <p:cNvPr id="7" name="Text 4"/>
          <p:cNvSpPr/>
          <p:nvPr/>
        </p:nvSpPr>
        <p:spPr>
          <a:xfrm>
            <a:off x="457200" y="868680"/>
            <a:ext cx="1371600" cy="420624"/>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Constat</a:t>
            </a:r>
            <a:endParaRPr lang="en-US" sz="1050" dirty="0"/>
          </a:p>
        </p:txBody>
      </p:sp>
      <p:sp>
        <p:nvSpPr>
          <p:cNvPr id="8" name="Text 5"/>
          <p:cNvSpPr/>
          <p:nvPr/>
        </p:nvSpPr>
        <p:spPr>
          <a:xfrm>
            <a:off x="1965960" y="868680"/>
            <a:ext cx="6583680" cy="42062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Des clients de l'atelier partent à la concurrence au printemps.</a:t>
            </a:r>
            <a:endParaRPr lang="en-US" sz="1100" dirty="0"/>
          </a:p>
        </p:txBody>
      </p:sp>
      <p:sp>
        <p:nvSpPr>
          <p:cNvPr id="9" name="Shape 6"/>
          <p:cNvSpPr/>
          <p:nvPr/>
        </p:nvSpPr>
        <p:spPr>
          <a:xfrm>
            <a:off x="685800" y="1399032"/>
            <a:ext cx="1371600" cy="420624"/>
          </a:xfrm>
          <a:prstGeom prst="roundRect">
            <a:avLst>
              <a:gd name="adj" fmla="val 10870"/>
            </a:avLst>
          </a:prstGeom>
          <a:solidFill>
            <a:srgbClr val="004F9F"/>
          </a:solidFill>
          <a:ln w="12700">
            <a:solidFill>
              <a:srgbClr val="FFFFFF"/>
            </a:solidFill>
            <a:prstDash val="solid"/>
          </a:ln>
        </p:spPr>
      </p:sp>
      <p:sp>
        <p:nvSpPr>
          <p:cNvPr id="10" name="Text 7"/>
          <p:cNvSpPr/>
          <p:nvPr/>
        </p:nvSpPr>
        <p:spPr>
          <a:xfrm>
            <a:off x="685800" y="1399032"/>
            <a:ext cx="1371600" cy="420624"/>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Pourquoi ?</a:t>
            </a:r>
            <a:endParaRPr lang="en-US" sz="1050" dirty="0"/>
          </a:p>
        </p:txBody>
      </p:sp>
      <p:sp>
        <p:nvSpPr>
          <p:cNvPr id="11" name="Text 8"/>
          <p:cNvSpPr/>
          <p:nvPr/>
        </p:nvSpPr>
        <p:spPr>
          <a:xfrm>
            <a:off x="2194560" y="1399032"/>
            <a:ext cx="6355080" cy="42062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Ils n'obtiennent pas de rendez-vous : 967 appels non décrochés d'avril à juin.</a:t>
            </a:r>
            <a:endParaRPr lang="en-US" sz="1100" dirty="0"/>
          </a:p>
        </p:txBody>
      </p:sp>
      <p:sp>
        <p:nvSpPr>
          <p:cNvPr id="12" name="Shape 9"/>
          <p:cNvSpPr/>
          <p:nvPr/>
        </p:nvSpPr>
        <p:spPr>
          <a:xfrm>
            <a:off x="914400" y="1929384"/>
            <a:ext cx="1371600" cy="420624"/>
          </a:xfrm>
          <a:prstGeom prst="roundRect">
            <a:avLst>
              <a:gd name="adj" fmla="val 10870"/>
            </a:avLst>
          </a:prstGeom>
          <a:solidFill>
            <a:srgbClr val="004F9F"/>
          </a:solidFill>
          <a:ln w="12700">
            <a:solidFill>
              <a:srgbClr val="FFFFFF"/>
            </a:solidFill>
            <a:prstDash val="solid"/>
          </a:ln>
        </p:spPr>
      </p:sp>
      <p:sp>
        <p:nvSpPr>
          <p:cNvPr id="13" name="Text 10"/>
          <p:cNvSpPr/>
          <p:nvPr/>
        </p:nvSpPr>
        <p:spPr>
          <a:xfrm>
            <a:off x="914400" y="1929384"/>
            <a:ext cx="1371600" cy="420624"/>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Pourquoi ?</a:t>
            </a:r>
            <a:endParaRPr lang="en-US" sz="1050" dirty="0"/>
          </a:p>
        </p:txBody>
      </p:sp>
      <p:sp>
        <p:nvSpPr>
          <p:cNvPr id="14" name="Text 11"/>
          <p:cNvSpPr/>
          <p:nvPr/>
        </p:nvSpPr>
        <p:spPr>
          <a:xfrm>
            <a:off x="2423160" y="1929384"/>
            <a:ext cx="6126480" cy="42062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Les mécaniciens réparent et répondent au téléphone en même temps.</a:t>
            </a:r>
            <a:endParaRPr lang="en-US" sz="1100" dirty="0"/>
          </a:p>
        </p:txBody>
      </p:sp>
      <p:sp>
        <p:nvSpPr>
          <p:cNvPr id="15" name="Shape 12"/>
          <p:cNvSpPr/>
          <p:nvPr/>
        </p:nvSpPr>
        <p:spPr>
          <a:xfrm>
            <a:off x="1143000" y="2459736"/>
            <a:ext cx="1371600" cy="420624"/>
          </a:xfrm>
          <a:prstGeom prst="roundRect">
            <a:avLst>
              <a:gd name="adj" fmla="val 10870"/>
            </a:avLst>
          </a:prstGeom>
          <a:solidFill>
            <a:srgbClr val="004F9F"/>
          </a:solidFill>
          <a:ln w="12700">
            <a:solidFill>
              <a:srgbClr val="FFFFFF"/>
            </a:solidFill>
            <a:prstDash val="solid"/>
          </a:ln>
        </p:spPr>
      </p:sp>
      <p:sp>
        <p:nvSpPr>
          <p:cNvPr id="16" name="Text 13"/>
          <p:cNvSpPr/>
          <p:nvPr/>
        </p:nvSpPr>
        <p:spPr>
          <a:xfrm>
            <a:off x="1143000" y="2459736"/>
            <a:ext cx="1371600" cy="420624"/>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Pourquoi ?</a:t>
            </a:r>
            <a:endParaRPr lang="en-US" sz="1050" dirty="0"/>
          </a:p>
        </p:txBody>
      </p:sp>
      <p:sp>
        <p:nvSpPr>
          <p:cNvPr id="17" name="Text 14"/>
          <p:cNvSpPr/>
          <p:nvPr/>
        </p:nvSpPr>
        <p:spPr>
          <a:xfrm>
            <a:off x="2651760" y="2459736"/>
            <a:ext cx="5897880" cy="42062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Le téléphone est le seul moyen de prendre rendez-vous.</a:t>
            </a:r>
            <a:endParaRPr lang="en-US" sz="1100" dirty="0"/>
          </a:p>
        </p:txBody>
      </p:sp>
      <p:sp>
        <p:nvSpPr>
          <p:cNvPr id="18" name="Shape 15"/>
          <p:cNvSpPr/>
          <p:nvPr/>
        </p:nvSpPr>
        <p:spPr>
          <a:xfrm>
            <a:off x="1371600" y="2990088"/>
            <a:ext cx="1371600" cy="420624"/>
          </a:xfrm>
          <a:prstGeom prst="roundRect">
            <a:avLst>
              <a:gd name="adj" fmla="val 10870"/>
            </a:avLst>
          </a:prstGeom>
          <a:solidFill>
            <a:srgbClr val="004F9F"/>
          </a:solidFill>
          <a:ln w="12700">
            <a:solidFill>
              <a:srgbClr val="FFFFFF"/>
            </a:solidFill>
            <a:prstDash val="solid"/>
          </a:ln>
        </p:spPr>
      </p:sp>
      <p:sp>
        <p:nvSpPr>
          <p:cNvPr id="19" name="Text 16"/>
          <p:cNvSpPr/>
          <p:nvPr/>
        </p:nvSpPr>
        <p:spPr>
          <a:xfrm>
            <a:off x="1371600" y="2990088"/>
            <a:ext cx="1371600" cy="420624"/>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Pourquoi ?</a:t>
            </a:r>
            <a:endParaRPr lang="en-US" sz="1050" dirty="0"/>
          </a:p>
        </p:txBody>
      </p:sp>
      <p:sp>
        <p:nvSpPr>
          <p:cNvPr id="20" name="Text 17"/>
          <p:cNvSpPr/>
          <p:nvPr/>
        </p:nvSpPr>
        <p:spPr>
          <a:xfrm>
            <a:off x="2880360" y="2990088"/>
            <a:ext cx="5669280" cy="420624"/>
          </a:xfrm>
          <a:prstGeom prst="rect">
            <a:avLst/>
          </a:prstGeom>
          <a:noFill/>
          <a:ln/>
        </p:spPr>
        <p:txBody>
          <a:bodyPr wrap="square" lIns="0" tIns="0" rIns="0" bIns="0" rtlCol="0" anchor="ctr"/>
          <a:lstStyle/>
          <a:p>
            <a:pPr indent="0" marL="0">
              <a:buNone/>
            </a:pPr>
            <a:r>
              <a:rPr lang="en-US" sz="1100" dirty="0">
                <a:solidFill>
                  <a:srgbClr val="303838"/>
                </a:solidFill>
                <a:latin typeface="Calibri" pitchFamily="34" charset="0"/>
                <a:ea typeface="Calibri" pitchFamily="34" charset="-122"/>
                <a:cs typeface="Calibri" pitchFamily="34" charset="-120"/>
              </a:rPr>
              <a:t>L'agenda est un cahier : impossible de proposer des créneaux ailleurs.</a:t>
            </a:r>
            <a:endParaRPr lang="en-US" sz="1100" dirty="0"/>
          </a:p>
        </p:txBody>
      </p:sp>
      <p:sp>
        <p:nvSpPr>
          <p:cNvPr id="21" name="Shape 18"/>
          <p:cNvSpPr/>
          <p:nvPr/>
        </p:nvSpPr>
        <p:spPr>
          <a:xfrm>
            <a:off x="1600200" y="3520440"/>
            <a:ext cx="1371600" cy="420624"/>
          </a:xfrm>
          <a:prstGeom prst="roundRect">
            <a:avLst>
              <a:gd name="adj" fmla="val 10870"/>
            </a:avLst>
          </a:prstGeom>
          <a:solidFill>
            <a:srgbClr val="F49512"/>
          </a:solidFill>
          <a:ln w="12700">
            <a:solidFill>
              <a:srgbClr val="FFFFFF"/>
            </a:solidFill>
            <a:prstDash val="solid"/>
          </a:ln>
        </p:spPr>
      </p:sp>
      <p:sp>
        <p:nvSpPr>
          <p:cNvPr id="22" name="Text 19"/>
          <p:cNvSpPr/>
          <p:nvPr/>
        </p:nvSpPr>
        <p:spPr>
          <a:xfrm>
            <a:off x="1600200" y="3520440"/>
            <a:ext cx="1371600" cy="420624"/>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Cause racine</a:t>
            </a:r>
            <a:endParaRPr lang="en-US" sz="1050" dirty="0"/>
          </a:p>
        </p:txBody>
      </p:sp>
      <p:sp>
        <p:nvSpPr>
          <p:cNvPr id="23" name="Text 20"/>
          <p:cNvSpPr/>
          <p:nvPr/>
        </p:nvSpPr>
        <p:spPr>
          <a:xfrm>
            <a:off x="3108960" y="3520440"/>
            <a:ext cx="5440680" cy="420624"/>
          </a:xfrm>
          <a:prstGeom prst="rect">
            <a:avLst/>
          </a:prstGeom>
          <a:noFill/>
          <a:ln/>
        </p:spPr>
        <p:txBody>
          <a:bodyPr wrap="square" lIns="0" tIns="0" rIns="0" bIns="0" rtlCol="0" anchor="ctr"/>
          <a:lstStyle/>
          <a:p>
            <a:pPr indent="0" marL="0">
              <a:buNone/>
            </a:pPr>
            <a:r>
              <a:rPr lang="en-US" sz="1100" b="1" dirty="0">
                <a:solidFill>
                  <a:srgbClr val="303838"/>
                </a:solidFill>
                <a:latin typeface="Calibri" pitchFamily="34" charset="0"/>
                <a:ea typeface="Calibri" pitchFamily="34" charset="-122"/>
                <a:cs typeface="Calibri" pitchFamily="34" charset="-120"/>
              </a:rPr>
              <a:t>L'atelier n'a aucun outil de planification partagé, et rien n'incite à venir en hiver.</a:t>
            </a:r>
            <a:endParaRPr lang="en-US" sz="1100" dirty="0"/>
          </a:p>
        </p:txBody>
      </p:sp>
      <p:sp>
        <p:nvSpPr>
          <p:cNvPr id="24" name="Shape 21"/>
          <p:cNvSpPr/>
          <p:nvPr/>
        </p:nvSpPr>
        <p:spPr>
          <a:xfrm>
            <a:off x="457200" y="4206240"/>
            <a:ext cx="8229600" cy="411480"/>
          </a:xfrm>
          <a:prstGeom prst="roundRect">
            <a:avLst>
              <a:gd name="adj" fmla="val 13333"/>
            </a:avLst>
          </a:prstGeom>
          <a:solidFill>
            <a:srgbClr val="F49512"/>
          </a:solidFill>
          <a:ln w="12700">
            <a:solidFill>
              <a:srgbClr val="F49512"/>
            </a:solidFill>
            <a:prstDash val="solid"/>
          </a:ln>
        </p:spPr>
      </p:sp>
      <p:sp>
        <p:nvSpPr>
          <p:cNvPr id="25" name="Text 22"/>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Le vrai projet n'est pas « refaire le site », c'est « organiser la prise en charge de l'atelier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La bête à cornes : formuler la fonction globale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14</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640080" y="914400"/>
            <a:ext cx="2377440" cy="731520"/>
          </a:xfrm>
          <a:prstGeom prst="roundRect">
            <a:avLst>
              <a:gd name="adj" fmla="val 10000"/>
            </a:avLst>
          </a:prstGeom>
          <a:solidFill>
            <a:srgbClr val="DCE8F5"/>
          </a:solidFill>
          <a:ln w="12700">
            <a:solidFill>
              <a:srgbClr val="004F9F"/>
            </a:solidFill>
            <a:prstDash val="solid"/>
          </a:ln>
        </p:spPr>
      </p:sp>
      <p:sp>
        <p:nvSpPr>
          <p:cNvPr id="7" name="Text 4"/>
          <p:cNvSpPr/>
          <p:nvPr/>
        </p:nvSpPr>
        <p:spPr>
          <a:xfrm>
            <a:off x="731520" y="914400"/>
            <a:ext cx="2194560" cy="731520"/>
          </a:xfrm>
          <a:prstGeom prst="rect">
            <a:avLst/>
          </a:prstGeom>
          <a:noFill/>
          <a:ln/>
        </p:spPr>
        <p:txBody>
          <a:bodyPr wrap="square" lIns="0" tIns="0" rIns="0" bIns="0" rtlCol="0" anchor="ctr"/>
          <a:lstStyle/>
          <a:p>
            <a:pPr algn="ctr" indent="0" marL="0">
              <a:buNone/>
            </a:pPr>
            <a:r>
              <a:rPr lang="en-US" sz="900" b="1" dirty="0">
                <a:solidFill>
                  <a:srgbClr val="004F9F"/>
                </a:solidFill>
                <a:latin typeface="Calibri" pitchFamily="34" charset="0"/>
                <a:ea typeface="Calibri" pitchFamily="34" charset="-122"/>
                <a:cs typeface="Calibri" pitchFamily="34" charset="-120"/>
              </a:rPr>
              <a:t>À qui rend-il service ?</a:t>
            </a:r>
            <a:endParaRPr lang="en-US" sz="900" dirty="0"/>
          </a:p>
          <a:p>
            <a:pPr algn="ctr" indent="0" marL="0">
              <a:buNone/>
            </a:pPr>
            <a:r>
              <a:rPr lang="en-US" sz="1050" dirty="0">
                <a:solidFill>
                  <a:srgbClr val="303838"/>
                </a:solidFill>
                <a:latin typeface="Calibri" pitchFamily="34" charset="0"/>
                <a:ea typeface="Calibri" pitchFamily="34" charset="-122"/>
                <a:cs typeface="Calibri" pitchFamily="34" charset="-120"/>
              </a:rPr>
              <a:t>Les clients de l'atelier et l'équipe atelier</a:t>
            </a:r>
            <a:endParaRPr lang="en-US" sz="900" dirty="0"/>
          </a:p>
        </p:txBody>
      </p:sp>
      <p:sp>
        <p:nvSpPr>
          <p:cNvPr id="8" name="Shape 5"/>
          <p:cNvSpPr/>
          <p:nvPr/>
        </p:nvSpPr>
        <p:spPr>
          <a:xfrm>
            <a:off x="5486400" y="914400"/>
            <a:ext cx="2743200" cy="731520"/>
          </a:xfrm>
          <a:prstGeom prst="roundRect">
            <a:avLst>
              <a:gd name="adj" fmla="val 10000"/>
            </a:avLst>
          </a:prstGeom>
          <a:solidFill>
            <a:srgbClr val="DCE8F5"/>
          </a:solidFill>
          <a:ln w="12700">
            <a:solidFill>
              <a:srgbClr val="004F9F"/>
            </a:solidFill>
            <a:prstDash val="solid"/>
          </a:ln>
        </p:spPr>
      </p:sp>
      <p:sp>
        <p:nvSpPr>
          <p:cNvPr id="9" name="Text 6"/>
          <p:cNvSpPr/>
          <p:nvPr/>
        </p:nvSpPr>
        <p:spPr>
          <a:xfrm>
            <a:off x="5577840" y="914400"/>
            <a:ext cx="2560320" cy="731520"/>
          </a:xfrm>
          <a:prstGeom prst="rect">
            <a:avLst/>
          </a:prstGeom>
          <a:noFill/>
          <a:ln/>
        </p:spPr>
        <p:txBody>
          <a:bodyPr wrap="square" lIns="0" tIns="0" rIns="0" bIns="0" rtlCol="0" anchor="ctr"/>
          <a:lstStyle/>
          <a:p>
            <a:pPr algn="ctr" indent="0" marL="0">
              <a:buNone/>
            </a:pPr>
            <a:r>
              <a:rPr lang="en-US" sz="900" b="1" dirty="0">
                <a:solidFill>
                  <a:srgbClr val="004F9F"/>
                </a:solidFill>
                <a:latin typeface="Calibri" pitchFamily="34" charset="0"/>
                <a:ea typeface="Calibri" pitchFamily="34" charset="-122"/>
                <a:cs typeface="Calibri" pitchFamily="34" charset="-120"/>
              </a:rPr>
              <a:t>Sur quoi agit-il ?</a:t>
            </a:r>
            <a:endParaRPr lang="en-US" sz="900" dirty="0"/>
          </a:p>
          <a:p>
            <a:pPr algn="ctr" indent="0" marL="0">
              <a:buNone/>
            </a:pPr>
            <a:r>
              <a:rPr lang="en-US" sz="1050" dirty="0">
                <a:solidFill>
                  <a:srgbClr val="303838"/>
                </a:solidFill>
                <a:latin typeface="Calibri" pitchFamily="34" charset="0"/>
                <a:ea typeface="Calibri" pitchFamily="34" charset="-122"/>
                <a:cs typeface="Calibri" pitchFamily="34" charset="-120"/>
              </a:rPr>
              <a:t>La prise en charge des demandes d'entretien et de réparation</a:t>
            </a:r>
            <a:endParaRPr lang="en-US" sz="900" dirty="0"/>
          </a:p>
        </p:txBody>
      </p:sp>
      <p:sp>
        <p:nvSpPr>
          <p:cNvPr id="10" name="Shape 7"/>
          <p:cNvSpPr/>
          <p:nvPr/>
        </p:nvSpPr>
        <p:spPr>
          <a:xfrm>
            <a:off x="3291840" y="1828800"/>
            <a:ext cx="2011680" cy="822960"/>
          </a:xfrm>
          <a:prstGeom prst="ellipse">
            <a:avLst/>
          </a:prstGeom>
          <a:solidFill>
            <a:srgbClr val="303838"/>
          </a:solidFill>
          <a:ln w="12700">
            <a:solidFill>
              <a:srgbClr val="303838"/>
            </a:solidFill>
            <a:prstDash val="solid"/>
          </a:ln>
        </p:spPr>
      </p:sp>
      <p:sp>
        <p:nvSpPr>
          <p:cNvPr id="11" name="Text 8"/>
          <p:cNvSpPr/>
          <p:nvPr/>
        </p:nvSpPr>
        <p:spPr>
          <a:xfrm>
            <a:off x="3291840" y="1828800"/>
            <a:ext cx="2011680" cy="82296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Vauban Care</a:t>
            </a:r>
            <a:endParaRPr lang="en-US" sz="1300" dirty="0"/>
          </a:p>
        </p:txBody>
      </p:sp>
      <p:sp>
        <p:nvSpPr>
          <p:cNvPr id="12" name="Shape 9"/>
          <p:cNvSpPr/>
          <p:nvPr/>
        </p:nvSpPr>
        <p:spPr>
          <a:xfrm>
            <a:off x="3017520" y="1371600"/>
            <a:ext cx="548640" cy="502920"/>
          </a:xfrm>
          <a:prstGeom prst="line">
            <a:avLst/>
          </a:prstGeom>
          <a:noFill/>
          <a:ln w="19050">
            <a:solidFill>
              <a:srgbClr val="004F9F"/>
            </a:solidFill>
            <a:prstDash val="solid"/>
          </a:ln>
        </p:spPr>
      </p:sp>
      <p:sp>
        <p:nvSpPr>
          <p:cNvPr id="13" name="Shape 10"/>
          <p:cNvSpPr/>
          <p:nvPr/>
        </p:nvSpPr>
        <p:spPr>
          <a:xfrm flipH="1">
            <a:off x="5029200" y="1371600"/>
            <a:ext cx="457200" cy="502920"/>
          </a:xfrm>
          <a:prstGeom prst="line">
            <a:avLst/>
          </a:prstGeom>
          <a:noFill/>
          <a:ln w="19050">
            <a:solidFill>
              <a:srgbClr val="004F9F"/>
            </a:solidFill>
            <a:prstDash val="solid"/>
            <a:headEnd type="none"/>
          </a:ln>
        </p:spPr>
      </p:sp>
      <p:sp>
        <p:nvSpPr>
          <p:cNvPr id="14" name="Shape 11"/>
          <p:cNvSpPr/>
          <p:nvPr/>
        </p:nvSpPr>
        <p:spPr>
          <a:xfrm>
            <a:off x="4297680" y="2651760"/>
            <a:ext cx="0" cy="320040"/>
          </a:xfrm>
          <a:prstGeom prst="line">
            <a:avLst/>
          </a:prstGeom>
          <a:noFill/>
          <a:ln w="19050">
            <a:solidFill>
              <a:srgbClr val="F49512"/>
            </a:solidFill>
            <a:prstDash val="solid"/>
            <a:tailEnd type="triangle"/>
          </a:ln>
        </p:spPr>
      </p:sp>
      <p:sp>
        <p:nvSpPr>
          <p:cNvPr id="15" name="Shape 12"/>
          <p:cNvSpPr/>
          <p:nvPr/>
        </p:nvSpPr>
        <p:spPr>
          <a:xfrm>
            <a:off x="1371600" y="3017520"/>
            <a:ext cx="5852160" cy="868680"/>
          </a:xfrm>
          <a:prstGeom prst="roundRect">
            <a:avLst>
              <a:gd name="adj" fmla="val 8421"/>
            </a:avLst>
          </a:prstGeom>
          <a:solidFill>
            <a:srgbClr val="FDEBD0"/>
          </a:solidFill>
          <a:ln w="12700">
            <a:solidFill>
              <a:srgbClr val="F49512"/>
            </a:solidFill>
            <a:prstDash val="solid"/>
          </a:ln>
        </p:spPr>
      </p:sp>
      <p:sp>
        <p:nvSpPr>
          <p:cNvPr id="16" name="Text 13"/>
          <p:cNvSpPr/>
          <p:nvPr/>
        </p:nvSpPr>
        <p:spPr>
          <a:xfrm>
            <a:off x="1463040" y="3017520"/>
            <a:ext cx="5669280" cy="868680"/>
          </a:xfrm>
          <a:prstGeom prst="rect">
            <a:avLst/>
          </a:prstGeom>
          <a:noFill/>
          <a:ln/>
        </p:spPr>
        <p:txBody>
          <a:bodyPr wrap="square" lIns="0" tIns="0" rIns="0" bIns="0" rtlCol="0" anchor="ctr"/>
          <a:lstStyle/>
          <a:p>
            <a:pPr algn="ctr" indent="0" marL="0">
              <a:buNone/>
            </a:pPr>
            <a:r>
              <a:rPr lang="en-US" sz="900" b="1" dirty="0">
                <a:solidFill>
                  <a:srgbClr val="F49512"/>
                </a:solidFill>
                <a:latin typeface="Calibri" pitchFamily="34" charset="0"/>
                <a:ea typeface="Calibri" pitchFamily="34" charset="-122"/>
                <a:cs typeface="Calibri" pitchFamily="34" charset="-120"/>
              </a:rPr>
              <a:t>Dans quel but ?</a:t>
            </a:r>
            <a:endParaRPr lang="en-US" sz="900" dirty="0"/>
          </a:p>
          <a:p>
            <a:pPr algn="ctr" indent="0" marL="0">
              <a:buNone/>
            </a:pPr>
            <a:r>
              <a:rPr lang="en-US" sz="1100" dirty="0">
                <a:solidFill>
                  <a:srgbClr val="303838"/>
                </a:solidFill>
                <a:latin typeface="Calibri" pitchFamily="34" charset="0"/>
                <a:ea typeface="Calibri" pitchFamily="34" charset="-122"/>
                <a:cs typeface="Calibri" pitchFamily="34" charset="-120"/>
              </a:rPr>
              <a:t>Permettre au client d'obtenir un créneau fiable sans appeler, et répartir la charge de l'atelier sur toute l'année.</a:t>
            </a:r>
            <a:endParaRPr lang="en-US" sz="900" dirty="0"/>
          </a:p>
        </p:txBody>
      </p:sp>
      <p:sp>
        <p:nvSpPr>
          <p:cNvPr id="17" name="Shape 14"/>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18" name="Text 15"/>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La phrase du « but » devient l'objectif du projet : il reste à la rendre mesurable.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Des objectifs SMART</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15</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1554480" cy="1325880"/>
          </a:xfrm>
          <a:prstGeom prst="roundRect">
            <a:avLst>
              <a:gd name="adj" fmla="val 4138"/>
            </a:avLst>
          </a:prstGeom>
          <a:solidFill>
            <a:srgbClr val="F3F4F6"/>
          </a:solidFill>
          <a:ln w="12700">
            <a:solidFill>
              <a:srgbClr val="F3F4F6"/>
            </a:solidFill>
            <a:prstDash val="solid"/>
          </a:ln>
        </p:spPr>
      </p:sp>
      <p:sp>
        <p:nvSpPr>
          <p:cNvPr id="7" name="Text 4"/>
          <p:cNvSpPr/>
          <p:nvPr/>
        </p:nvSpPr>
        <p:spPr>
          <a:xfrm>
            <a:off x="457200" y="914400"/>
            <a:ext cx="1554480" cy="457200"/>
          </a:xfrm>
          <a:prstGeom prst="rect">
            <a:avLst/>
          </a:prstGeom>
          <a:noFill/>
          <a:ln/>
        </p:spPr>
        <p:txBody>
          <a:bodyPr wrap="square" lIns="0" tIns="0" rIns="0" bIns="0" rtlCol="0" anchor="ctr"/>
          <a:lstStyle/>
          <a:p>
            <a:pPr algn="ctr" indent="0" marL="0">
              <a:buNone/>
            </a:pPr>
            <a:r>
              <a:rPr lang="en-US" sz="2400" b="1" dirty="0">
                <a:solidFill>
                  <a:srgbClr val="F49512"/>
                </a:solidFill>
                <a:latin typeface="Calibri" pitchFamily="34" charset="0"/>
                <a:ea typeface="Calibri" pitchFamily="34" charset="-122"/>
                <a:cs typeface="Calibri" pitchFamily="34" charset="-120"/>
              </a:rPr>
              <a:t>S</a:t>
            </a:r>
            <a:endParaRPr lang="en-US" sz="2400" dirty="0"/>
          </a:p>
        </p:txBody>
      </p:sp>
      <p:sp>
        <p:nvSpPr>
          <p:cNvPr id="8" name="Text 5"/>
          <p:cNvSpPr/>
          <p:nvPr/>
        </p:nvSpPr>
        <p:spPr>
          <a:xfrm>
            <a:off x="457200" y="1371600"/>
            <a:ext cx="1554480" cy="274320"/>
          </a:xfrm>
          <a:prstGeom prst="rect">
            <a:avLst/>
          </a:prstGeom>
          <a:noFill/>
          <a:ln/>
        </p:spPr>
        <p:txBody>
          <a:bodyPr wrap="square" lIns="0" tIns="0" rIns="0" bIns="0" rtlCol="0" anchor="ctr"/>
          <a:lstStyle/>
          <a:p>
            <a:pPr algn="ctr" indent="0" marL="0">
              <a:buNone/>
            </a:pPr>
            <a:r>
              <a:rPr lang="en-US" sz="1100" b="1" dirty="0">
                <a:solidFill>
                  <a:srgbClr val="303838"/>
                </a:solidFill>
                <a:latin typeface="Calibri" pitchFamily="34" charset="0"/>
                <a:ea typeface="Calibri" pitchFamily="34" charset="-122"/>
                <a:cs typeface="Calibri" pitchFamily="34" charset="-120"/>
              </a:rPr>
              <a:t>Spécifique</a:t>
            </a:r>
            <a:endParaRPr lang="en-US" sz="1100" dirty="0"/>
          </a:p>
        </p:txBody>
      </p:sp>
      <p:sp>
        <p:nvSpPr>
          <p:cNvPr id="9" name="Text 6"/>
          <p:cNvSpPr/>
          <p:nvPr/>
        </p:nvSpPr>
        <p:spPr>
          <a:xfrm>
            <a:off x="530352" y="1645920"/>
            <a:ext cx="1408176" cy="502920"/>
          </a:xfrm>
          <a:prstGeom prst="rect">
            <a:avLst/>
          </a:prstGeom>
          <a:noFill/>
          <a:ln/>
        </p:spPr>
        <p:txBody>
          <a:bodyPr wrap="square" lIns="0" tIns="0" rIns="0" bIns="0" rtlCol="0" anchor="ctr"/>
          <a:lstStyle/>
          <a:p>
            <a:pPr algn="ctr" indent="0" marL="0">
              <a:buNone/>
            </a:pPr>
            <a:r>
              <a:rPr lang="en-US" sz="900" dirty="0">
                <a:solidFill>
                  <a:srgbClr val="6B7280"/>
                </a:solidFill>
                <a:latin typeface="Calibri" pitchFamily="34" charset="0"/>
                <a:ea typeface="Calibri" pitchFamily="34" charset="-122"/>
                <a:cs typeface="Calibri" pitchFamily="34" charset="-120"/>
              </a:rPr>
              <a:t>Un seul résultat, clair pour tous</a:t>
            </a:r>
            <a:endParaRPr lang="en-US" sz="900" dirty="0"/>
          </a:p>
        </p:txBody>
      </p:sp>
      <p:sp>
        <p:nvSpPr>
          <p:cNvPr id="10" name="Shape 7"/>
          <p:cNvSpPr/>
          <p:nvPr/>
        </p:nvSpPr>
        <p:spPr>
          <a:xfrm>
            <a:off x="2121408" y="868680"/>
            <a:ext cx="1554480" cy="1325880"/>
          </a:xfrm>
          <a:prstGeom prst="roundRect">
            <a:avLst>
              <a:gd name="adj" fmla="val 4138"/>
            </a:avLst>
          </a:prstGeom>
          <a:solidFill>
            <a:srgbClr val="F3F4F6"/>
          </a:solidFill>
          <a:ln w="12700">
            <a:solidFill>
              <a:srgbClr val="F3F4F6"/>
            </a:solidFill>
            <a:prstDash val="solid"/>
          </a:ln>
        </p:spPr>
      </p:sp>
      <p:sp>
        <p:nvSpPr>
          <p:cNvPr id="11" name="Text 8"/>
          <p:cNvSpPr/>
          <p:nvPr/>
        </p:nvSpPr>
        <p:spPr>
          <a:xfrm>
            <a:off x="2121408" y="914400"/>
            <a:ext cx="1554480" cy="457200"/>
          </a:xfrm>
          <a:prstGeom prst="rect">
            <a:avLst/>
          </a:prstGeom>
          <a:noFill/>
          <a:ln/>
        </p:spPr>
        <p:txBody>
          <a:bodyPr wrap="square" lIns="0" tIns="0" rIns="0" bIns="0" rtlCol="0" anchor="ctr"/>
          <a:lstStyle/>
          <a:p>
            <a:pPr algn="ctr" indent="0" marL="0">
              <a:buNone/>
            </a:pPr>
            <a:r>
              <a:rPr lang="en-US" sz="2400" b="1" dirty="0">
                <a:solidFill>
                  <a:srgbClr val="F49512"/>
                </a:solidFill>
                <a:latin typeface="Calibri" pitchFamily="34" charset="0"/>
                <a:ea typeface="Calibri" pitchFamily="34" charset="-122"/>
                <a:cs typeface="Calibri" pitchFamily="34" charset="-120"/>
              </a:rPr>
              <a:t>M</a:t>
            </a:r>
            <a:endParaRPr lang="en-US" sz="2400" dirty="0"/>
          </a:p>
        </p:txBody>
      </p:sp>
      <p:sp>
        <p:nvSpPr>
          <p:cNvPr id="12" name="Text 9"/>
          <p:cNvSpPr/>
          <p:nvPr/>
        </p:nvSpPr>
        <p:spPr>
          <a:xfrm>
            <a:off x="2121408" y="1371600"/>
            <a:ext cx="1554480" cy="274320"/>
          </a:xfrm>
          <a:prstGeom prst="rect">
            <a:avLst/>
          </a:prstGeom>
          <a:noFill/>
          <a:ln/>
        </p:spPr>
        <p:txBody>
          <a:bodyPr wrap="square" lIns="0" tIns="0" rIns="0" bIns="0" rtlCol="0" anchor="ctr"/>
          <a:lstStyle/>
          <a:p>
            <a:pPr algn="ctr" indent="0" marL="0">
              <a:buNone/>
            </a:pPr>
            <a:r>
              <a:rPr lang="en-US" sz="1100" b="1" dirty="0">
                <a:solidFill>
                  <a:srgbClr val="303838"/>
                </a:solidFill>
                <a:latin typeface="Calibri" pitchFamily="34" charset="0"/>
                <a:ea typeface="Calibri" pitchFamily="34" charset="-122"/>
                <a:cs typeface="Calibri" pitchFamily="34" charset="-120"/>
              </a:rPr>
              <a:t>Mesurable</a:t>
            </a:r>
            <a:endParaRPr lang="en-US" sz="1100" dirty="0"/>
          </a:p>
        </p:txBody>
      </p:sp>
      <p:sp>
        <p:nvSpPr>
          <p:cNvPr id="13" name="Text 10"/>
          <p:cNvSpPr/>
          <p:nvPr/>
        </p:nvSpPr>
        <p:spPr>
          <a:xfrm>
            <a:off x="2194560" y="1645920"/>
            <a:ext cx="1408176" cy="502920"/>
          </a:xfrm>
          <a:prstGeom prst="rect">
            <a:avLst/>
          </a:prstGeom>
          <a:noFill/>
          <a:ln/>
        </p:spPr>
        <p:txBody>
          <a:bodyPr wrap="square" lIns="0" tIns="0" rIns="0" bIns="0" rtlCol="0" anchor="ctr"/>
          <a:lstStyle/>
          <a:p>
            <a:pPr algn="ctr" indent="0" marL="0">
              <a:buNone/>
            </a:pPr>
            <a:r>
              <a:rPr lang="en-US" sz="900" dirty="0">
                <a:solidFill>
                  <a:srgbClr val="6B7280"/>
                </a:solidFill>
                <a:latin typeface="Calibri" pitchFamily="34" charset="0"/>
                <a:ea typeface="Calibri" pitchFamily="34" charset="-122"/>
                <a:cs typeface="Calibri" pitchFamily="34" charset="-120"/>
              </a:rPr>
              <a:t>Un indicateur et une valeur de départ</a:t>
            </a:r>
            <a:endParaRPr lang="en-US" sz="900" dirty="0"/>
          </a:p>
        </p:txBody>
      </p:sp>
      <p:sp>
        <p:nvSpPr>
          <p:cNvPr id="14" name="Shape 11"/>
          <p:cNvSpPr/>
          <p:nvPr/>
        </p:nvSpPr>
        <p:spPr>
          <a:xfrm>
            <a:off x="3785616" y="868680"/>
            <a:ext cx="1554480" cy="1325880"/>
          </a:xfrm>
          <a:prstGeom prst="roundRect">
            <a:avLst>
              <a:gd name="adj" fmla="val 4138"/>
            </a:avLst>
          </a:prstGeom>
          <a:solidFill>
            <a:srgbClr val="F3F4F6"/>
          </a:solidFill>
          <a:ln w="12700">
            <a:solidFill>
              <a:srgbClr val="F3F4F6"/>
            </a:solidFill>
            <a:prstDash val="solid"/>
          </a:ln>
        </p:spPr>
      </p:sp>
      <p:sp>
        <p:nvSpPr>
          <p:cNvPr id="15" name="Text 12"/>
          <p:cNvSpPr/>
          <p:nvPr/>
        </p:nvSpPr>
        <p:spPr>
          <a:xfrm>
            <a:off x="3785616" y="914400"/>
            <a:ext cx="1554480" cy="457200"/>
          </a:xfrm>
          <a:prstGeom prst="rect">
            <a:avLst/>
          </a:prstGeom>
          <a:noFill/>
          <a:ln/>
        </p:spPr>
        <p:txBody>
          <a:bodyPr wrap="square" lIns="0" tIns="0" rIns="0" bIns="0" rtlCol="0" anchor="ctr"/>
          <a:lstStyle/>
          <a:p>
            <a:pPr algn="ctr" indent="0" marL="0">
              <a:buNone/>
            </a:pPr>
            <a:r>
              <a:rPr lang="en-US" sz="2400" b="1" dirty="0">
                <a:solidFill>
                  <a:srgbClr val="F49512"/>
                </a:solidFill>
                <a:latin typeface="Calibri" pitchFamily="34" charset="0"/>
                <a:ea typeface="Calibri" pitchFamily="34" charset="-122"/>
                <a:cs typeface="Calibri" pitchFamily="34" charset="-120"/>
              </a:rPr>
              <a:t>A</a:t>
            </a:r>
            <a:endParaRPr lang="en-US" sz="2400" dirty="0"/>
          </a:p>
        </p:txBody>
      </p:sp>
      <p:sp>
        <p:nvSpPr>
          <p:cNvPr id="16" name="Text 13"/>
          <p:cNvSpPr/>
          <p:nvPr/>
        </p:nvSpPr>
        <p:spPr>
          <a:xfrm>
            <a:off x="3785616" y="1371600"/>
            <a:ext cx="1554480" cy="274320"/>
          </a:xfrm>
          <a:prstGeom prst="rect">
            <a:avLst/>
          </a:prstGeom>
          <a:noFill/>
          <a:ln/>
        </p:spPr>
        <p:txBody>
          <a:bodyPr wrap="square" lIns="0" tIns="0" rIns="0" bIns="0" rtlCol="0" anchor="ctr"/>
          <a:lstStyle/>
          <a:p>
            <a:pPr algn="ctr" indent="0" marL="0">
              <a:buNone/>
            </a:pPr>
            <a:r>
              <a:rPr lang="en-US" sz="1100" b="1" dirty="0">
                <a:solidFill>
                  <a:srgbClr val="303838"/>
                </a:solidFill>
                <a:latin typeface="Calibri" pitchFamily="34" charset="0"/>
                <a:ea typeface="Calibri" pitchFamily="34" charset="-122"/>
                <a:cs typeface="Calibri" pitchFamily="34" charset="-120"/>
              </a:rPr>
              <a:t>Atteignable</a:t>
            </a:r>
            <a:endParaRPr lang="en-US" sz="1100" dirty="0"/>
          </a:p>
        </p:txBody>
      </p:sp>
      <p:sp>
        <p:nvSpPr>
          <p:cNvPr id="17" name="Text 14"/>
          <p:cNvSpPr/>
          <p:nvPr/>
        </p:nvSpPr>
        <p:spPr>
          <a:xfrm>
            <a:off x="3858768" y="1645920"/>
            <a:ext cx="1408176" cy="502920"/>
          </a:xfrm>
          <a:prstGeom prst="rect">
            <a:avLst/>
          </a:prstGeom>
          <a:noFill/>
          <a:ln/>
        </p:spPr>
        <p:txBody>
          <a:bodyPr wrap="square" lIns="0" tIns="0" rIns="0" bIns="0" rtlCol="0" anchor="ctr"/>
          <a:lstStyle/>
          <a:p>
            <a:pPr algn="ctr" indent="0" marL="0">
              <a:buNone/>
            </a:pPr>
            <a:r>
              <a:rPr lang="en-US" sz="900" dirty="0">
                <a:solidFill>
                  <a:srgbClr val="6B7280"/>
                </a:solidFill>
                <a:latin typeface="Calibri" pitchFamily="34" charset="0"/>
                <a:ea typeface="Calibri" pitchFamily="34" charset="-122"/>
                <a:cs typeface="Calibri" pitchFamily="34" charset="-120"/>
              </a:rPr>
              <a:t>Réaliste avec les moyens disponibles</a:t>
            </a:r>
            <a:endParaRPr lang="en-US" sz="900" dirty="0"/>
          </a:p>
        </p:txBody>
      </p:sp>
      <p:sp>
        <p:nvSpPr>
          <p:cNvPr id="18" name="Shape 15"/>
          <p:cNvSpPr/>
          <p:nvPr/>
        </p:nvSpPr>
        <p:spPr>
          <a:xfrm>
            <a:off x="5449824" y="868680"/>
            <a:ext cx="1554480" cy="1325880"/>
          </a:xfrm>
          <a:prstGeom prst="roundRect">
            <a:avLst>
              <a:gd name="adj" fmla="val 4138"/>
            </a:avLst>
          </a:prstGeom>
          <a:solidFill>
            <a:srgbClr val="F3F4F6"/>
          </a:solidFill>
          <a:ln w="12700">
            <a:solidFill>
              <a:srgbClr val="F3F4F6"/>
            </a:solidFill>
            <a:prstDash val="solid"/>
          </a:ln>
        </p:spPr>
      </p:sp>
      <p:sp>
        <p:nvSpPr>
          <p:cNvPr id="19" name="Text 16"/>
          <p:cNvSpPr/>
          <p:nvPr/>
        </p:nvSpPr>
        <p:spPr>
          <a:xfrm>
            <a:off x="5449824" y="914400"/>
            <a:ext cx="1554480" cy="457200"/>
          </a:xfrm>
          <a:prstGeom prst="rect">
            <a:avLst/>
          </a:prstGeom>
          <a:noFill/>
          <a:ln/>
        </p:spPr>
        <p:txBody>
          <a:bodyPr wrap="square" lIns="0" tIns="0" rIns="0" bIns="0" rtlCol="0" anchor="ctr"/>
          <a:lstStyle/>
          <a:p>
            <a:pPr algn="ctr" indent="0" marL="0">
              <a:buNone/>
            </a:pPr>
            <a:r>
              <a:rPr lang="en-US" sz="2400" b="1" dirty="0">
                <a:solidFill>
                  <a:srgbClr val="F49512"/>
                </a:solidFill>
                <a:latin typeface="Calibri" pitchFamily="34" charset="0"/>
                <a:ea typeface="Calibri" pitchFamily="34" charset="-122"/>
                <a:cs typeface="Calibri" pitchFamily="34" charset="-120"/>
              </a:rPr>
              <a:t>R</a:t>
            </a:r>
            <a:endParaRPr lang="en-US" sz="2400" dirty="0"/>
          </a:p>
        </p:txBody>
      </p:sp>
      <p:sp>
        <p:nvSpPr>
          <p:cNvPr id="20" name="Text 17"/>
          <p:cNvSpPr/>
          <p:nvPr/>
        </p:nvSpPr>
        <p:spPr>
          <a:xfrm>
            <a:off x="5449824" y="1371600"/>
            <a:ext cx="1554480" cy="274320"/>
          </a:xfrm>
          <a:prstGeom prst="rect">
            <a:avLst/>
          </a:prstGeom>
          <a:noFill/>
          <a:ln/>
        </p:spPr>
        <p:txBody>
          <a:bodyPr wrap="square" lIns="0" tIns="0" rIns="0" bIns="0" rtlCol="0" anchor="ctr"/>
          <a:lstStyle/>
          <a:p>
            <a:pPr algn="ctr" indent="0" marL="0">
              <a:buNone/>
            </a:pPr>
            <a:r>
              <a:rPr lang="en-US" sz="1100" b="1" dirty="0">
                <a:solidFill>
                  <a:srgbClr val="303838"/>
                </a:solidFill>
                <a:latin typeface="Calibri" pitchFamily="34" charset="0"/>
                <a:ea typeface="Calibri" pitchFamily="34" charset="-122"/>
                <a:cs typeface="Calibri" pitchFamily="34" charset="-120"/>
              </a:rPr>
              <a:t>Réaliste et pertinent</a:t>
            </a:r>
            <a:endParaRPr lang="en-US" sz="1100" dirty="0"/>
          </a:p>
        </p:txBody>
      </p:sp>
      <p:sp>
        <p:nvSpPr>
          <p:cNvPr id="21" name="Text 18"/>
          <p:cNvSpPr/>
          <p:nvPr/>
        </p:nvSpPr>
        <p:spPr>
          <a:xfrm>
            <a:off x="5522976" y="1645920"/>
            <a:ext cx="1408176" cy="502920"/>
          </a:xfrm>
          <a:prstGeom prst="rect">
            <a:avLst/>
          </a:prstGeom>
          <a:noFill/>
          <a:ln/>
        </p:spPr>
        <p:txBody>
          <a:bodyPr wrap="square" lIns="0" tIns="0" rIns="0" bIns="0" rtlCol="0" anchor="ctr"/>
          <a:lstStyle/>
          <a:p>
            <a:pPr algn="ctr" indent="0" marL="0">
              <a:buNone/>
            </a:pPr>
            <a:r>
              <a:rPr lang="en-US" sz="900" dirty="0">
                <a:solidFill>
                  <a:srgbClr val="6B7280"/>
                </a:solidFill>
                <a:latin typeface="Calibri" pitchFamily="34" charset="0"/>
                <a:ea typeface="Calibri" pitchFamily="34" charset="-122"/>
                <a:cs typeface="Calibri" pitchFamily="34" charset="-120"/>
              </a:rPr>
              <a:t>Relié au besoin réel</a:t>
            </a:r>
            <a:endParaRPr lang="en-US" sz="900" dirty="0"/>
          </a:p>
        </p:txBody>
      </p:sp>
      <p:sp>
        <p:nvSpPr>
          <p:cNvPr id="22" name="Shape 19"/>
          <p:cNvSpPr/>
          <p:nvPr/>
        </p:nvSpPr>
        <p:spPr>
          <a:xfrm>
            <a:off x="7114032" y="868680"/>
            <a:ext cx="1554480" cy="1325880"/>
          </a:xfrm>
          <a:prstGeom prst="roundRect">
            <a:avLst>
              <a:gd name="adj" fmla="val 4138"/>
            </a:avLst>
          </a:prstGeom>
          <a:solidFill>
            <a:srgbClr val="F3F4F6"/>
          </a:solidFill>
          <a:ln w="12700">
            <a:solidFill>
              <a:srgbClr val="F3F4F6"/>
            </a:solidFill>
            <a:prstDash val="solid"/>
          </a:ln>
        </p:spPr>
      </p:sp>
      <p:sp>
        <p:nvSpPr>
          <p:cNvPr id="23" name="Text 20"/>
          <p:cNvSpPr/>
          <p:nvPr/>
        </p:nvSpPr>
        <p:spPr>
          <a:xfrm>
            <a:off x="7114032" y="914400"/>
            <a:ext cx="1554480" cy="457200"/>
          </a:xfrm>
          <a:prstGeom prst="rect">
            <a:avLst/>
          </a:prstGeom>
          <a:noFill/>
          <a:ln/>
        </p:spPr>
        <p:txBody>
          <a:bodyPr wrap="square" lIns="0" tIns="0" rIns="0" bIns="0" rtlCol="0" anchor="ctr"/>
          <a:lstStyle/>
          <a:p>
            <a:pPr algn="ctr" indent="0" marL="0">
              <a:buNone/>
            </a:pPr>
            <a:r>
              <a:rPr lang="en-US" sz="2400" b="1" dirty="0">
                <a:solidFill>
                  <a:srgbClr val="F49512"/>
                </a:solidFill>
                <a:latin typeface="Calibri" pitchFamily="34" charset="0"/>
                <a:ea typeface="Calibri" pitchFamily="34" charset="-122"/>
                <a:cs typeface="Calibri" pitchFamily="34" charset="-120"/>
              </a:rPr>
              <a:t>T</a:t>
            </a:r>
            <a:endParaRPr lang="en-US" sz="2400" dirty="0"/>
          </a:p>
        </p:txBody>
      </p:sp>
      <p:sp>
        <p:nvSpPr>
          <p:cNvPr id="24" name="Text 21"/>
          <p:cNvSpPr/>
          <p:nvPr/>
        </p:nvSpPr>
        <p:spPr>
          <a:xfrm>
            <a:off x="7114032" y="1371600"/>
            <a:ext cx="1554480" cy="274320"/>
          </a:xfrm>
          <a:prstGeom prst="rect">
            <a:avLst/>
          </a:prstGeom>
          <a:noFill/>
          <a:ln/>
        </p:spPr>
        <p:txBody>
          <a:bodyPr wrap="square" lIns="0" tIns="0" rIns="0" bIns="0" rtlCol="0" anchor="ctr"/>
          <a:lstStyle/>
          <a:p>
            <a:pPr algn="ctr" indent="0" marL="0">
              <a:buNone/>
            </a:pPr>
            <a:r>
              <a:rPr lang="en-US" sz="1100" b="1" dirty="0">
                <a:solidFill>
                  <a:srgbClr val="303838"/>
                </a:solidFill>
                <a:latin typeface="Calibri" pitchFamily="34" charset="0"/>
                <a:ea typeface="Calibri" pitchFamily="34" charset="-122"/>
                <a:cs typeface="Calibri" pitchFamily="34" charset="-120"/>
              </a:rPr>
              <a:t>Temporel</a:t>
            </a:r>
            <a:endParaRPr lang="en-US" sz="1100" dirty="0"/>
          </a:p>
        </p:txBody>
      </p:sp>
      <p:sp>
        <p:nvSpPr>
          <p:cNvPr id="25" name="Text 22"/>
          <p:cNvSpPr/>
          <p:nvPr/>
        </p:nvSpPr>
        <p:spPr>
          <a:xfrm>
            <a:off x="7187184" y="1645920"/>
            <a:ext cx="1408176" cy="502920"/>
          </a:xfrm>
          <a:prstGeom prst="rect">
            <a:avLst/>
          </a:prstGeom>
          <a:noFill/>
          <a:ln/>
        </p:spPr>
        <p:txBody>
          <a:bodyPr wrap="square" lIns="0" tIns="0" rIns="0" bIns="0" rtlCol="0" anchor="ctr"/>
          <a:lstStyle/>
          <a:p>
            <a:pPr algn="ctr" indent="0" marL="0">
              <a:buNone/>
            </a:pPr>
            <a:r>
              <a:rPr lang="en-US" sz="900" dirty="0">
                <a:solidFill>
                  <a:srgbClr val="6B7280"/>
                </a:solidFill>
                <a:latin typeface="Calibri" pitchFamily="34" charset="0"/>
                <a:ea typeface="Calibri" pitchFamily="34" charset="-122"/>
                <a:cs typeface="Calibri" pitchFamily="34" charset="-120"/>
              </a:rPr>
              <a:t>Une échéance datée</a:t>
            </a:r>
            <a:endParaRPr lang="en-US" sz="900" dirty="0"/>
          </a:p>
        </p:txBody>
      </p:sp>
      <p:sp>
        <p:nvSpPr>
          <p:cNvPr id="26" name="Shape 23"/>
          <p:cNvSpPr/>
          <p:nvPr/>
        </p:nvSpPr>
        <p:spPr>
          <a:xfrm>
            <a:off x="457200" y="2331720"/>
            <a:ext cx="4023360" cy="1691640"/>
          </a:xfrm>
          <a:prstGeom prst="roundRect">
            <a:avLst>
              <a:gd name="adj" fmla="val 3243"/>
            </a:avLst>
          </a:prstGeom>
          <a:solidFill>
            <a:srgbClr val="F3F4F6"/>
          </a:solidFill>
          <a:ln w="12700">
            <a:solidFill>
              <a:srgbClr val="F3F4F6"/>
            </a:solidFill>
            <a:prstDash val="solid"/>
          </a:ln>
        </p:spPr>
      </p:sp>
      <p:sp>
        <p:nvSpPr>
          <p:cNvPr id="27" name="Shape 24"/>
          <p:cNvSpPr/>
          <p:nvPr/>
        </p:nvSpPr>
        <p:spPr>
          <a:xfrm>
            <a:off x="457200" y="2331720"/>
            <a:ext cx="4023360" cy="54864"/>
          </a:xfrm>
          <a:prstGeom prst="rect">
            <a:avLst/>
          </a:prstGeom>
          <a:solidFill>
            <a:srgbClr val="EA5425"/>
          </a:solidFill>
          <a:ln w="12700">
            <a:solidFill>
              <a:srgbClr val="EA5425"/>
            </a:solidFill>
            <a:prstDash val="solid"/>
          </a:ln>
        </p:spPr>
      </p:sp>
      <p:sp>
        <p:nvSpPr>
          <p:cNvPr id="28" name="Text 25"/>
          <p:cNvSpPr/>
          <p:nvPr/>
        </p:nvSpPr>
        <p:spPr>
          <a:xfrm>
            <a:off x="585216" y="244144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Flou</a:t>
            </a:r>
            <a:endParaRPr lang="en-US" sz="1200" dirty="0"/>
          </a:p>
        </p:txBody>
      </p:sp>
      <p:sp>
        <p:nvSpPr>
          <p:cNvPr id="29" name="Text 26"/>
          <p:cNvSpPr/>
          <p:nvPr/>
        </p:nvSpPr>
        <p:spPr>
          <a:xfrm>
            <a:off x="585216" y="2788920"/>
            <a:ext cx="3767328" cy="114300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 Améliorer l'accueil de l'atelier et moderniser notre image. »</a:t>
            </a:r>
            <a:endParaRPr lang="en-US" sz="1050" dirty="0"/>
          </a:p>
          <a:p>
            <a:pPr indent="0" marL="0">
              <a:spcAft>
                <a:spcPts val="300"/>
              </a:spcAft>
              <a:buNone/>
            </a:pPr>
            <a:endParaRPr lang="en-US" sz="1050" dirty="0"/>
          </a:p>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Qui mesure quoi, et quand saura-t-on que c'est réussi ?</a:t>
            </a:r>
            <a:endParaRPr lang="en-US" sz="1050" dirty="0"/>
          </a:p>
        </p:txBody>
      </p:sp>
      <p:sp>
        <p:nvSpPr>
          <p:cNvPr id="30" name="Shape 27"/>
          <p:cNvSpPr/>
          <p:nvPr/>
        </p:nvSpPr>
        <p:spPr>
          <a:xfrm>
            <a:off x="4663440" y="2331720"/>
            <a:ext cx="4023360" cy="1691640"/>
          </a:xfrm>
          <a:prstGeom prst="roundRect">
            <a:avLst>
              <a:gd name="adj" fmla="val 3243"/>
            </a:avLst>
          </a:prstGeom>
          <a:solidFill>
            <a:srgbClr val="F3F4F6"/>
          </a:solidFill>
          <a:ln w="12700">
            <a:solidFill>
              <a:srgbClr val="F3F4F6"/>
            </a:solidFill>
            <a:prstDash val="solid"/>
          </a:ln>
        </p:spPr>
      </p:sp>
      <p:sp>
        <p:nvSpPr>
          <p:cNvPr id="31" name="Shape 28"/>
          <p:cNvSpPr/>
          <p:nvPr/>
        </p:nvSpPr>
        <p:spPr>
          <a:xfrm>
            <a:off x="4663440" y="2331720"/>
            <a:ext cx="4023360" cy="54864"/>
          </a:xfrm>
          <a:prstGeom prst="rect">
            <a:avLst/>
          </a:prstGeom>
          <a:solidFill>
            <a:srgbClr val="5B8A2E"/>
          </a:solidFill>
          <a:ln w="12700">
            <a:solidFill>
              <a:srgbClr val="5B8A2E"/>
            </a:solidFill>
            <a:prstDash val="solid"/>
          </a:ln>
        </p:spPr>
      </p:sp>
      <p:sp>
        <p:nvSpPr>
          <p:cNvPr id="32" name="Text 29"/>
          <p:cNvSpPr/>
          <p:nvPr/>
        </p:nvSpPr>
        <p:spPr>
          <a:xfrm>
            <a:off x="4791456" y="244144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SMART</a:t>
            </a:r>
            <a:endParaRPr lang="en-US" sz="1200" dirty="0"/>
          </a:p>
        </p:txBody>
      </p:sp>
      <p:sp>
        <p:nvSpPr>
          <p:cNvPr id="33" name="Text 30"/>
          <p:cNvSpPr/>
          <p:nvPr/>
        </p:nvSpPr>
        <p:spPr>
          <a:xfrm>
            <a:off x="4791456" y="2788920"/>
            <a:ext cx="3767328" cy="114300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 Diviser par deux les appels non décrochés d'avril à juin 2027 par rapport à 2026 (de 967 à moins de 480), mesuré sur le journal de l'opérateur. »</a:t>
            </a:r>
            <a:endParaRPr lang="en-US" sz="1050" dirty="0"/>
          </a:p>
        </p:txBody>
      </p:sp>
      <p:sp>
        <p:nvSpPr>
          <p:cNvPr id="34" name="Shape 31"/>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35" name="Text 32"/>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Un bon objectif dit ce qui aura changé pour le client, pas ce que l'équipe aura fait.</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La note de cadrage : le contrat de départ</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16</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914400"/>
            <a:ext cx="329184" cy="329184"/>
          </a:xfrm>
          <a:prstGeom prst="ellipse">
            <a:avLst/>
          </a:prstGeom>
          <a:solidFill>
            <a:srgbClr val="F49512"/>
          </a:solidFill>
          <a:ln w="12700">
            <a:solidFill>
              <a:srgbClr val="F49512"/>
            </a:solidFill>
            <a:prstDash val="solid"/>
          </a:ln>
        </p:spPr>
      </p:sp>
      <p:sp>
        <p:nvSpPr>
          <p:cNvPr id="7" name="Text 4"/>
          <p:cNvSpPr/>
          <p:nvPr/>
        </p:nvSpPr>
        <p:spPr>
          <a:xfrm>
            <a:off x="457200" y="914400"/>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8" name="Text 5"/>
          <p:cNvSpPr/>
          <p:nvPr/>
        </p:nvSpPr>
        <p:spPr>
          <a:xfrm>
            <a:off x="914400" y="886968"/>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Contexte et problème constaté, avec chiffres</a:t>
            </a:r>
            <a:endParaRPr lang="en-US" sz="1150" dirty="0"/>
          </a:p>
        </p:txBody>
      </p:sp>
      <p:sp>
        <p:nvSpPr>
          <p:cNvPr id="9" name="Shape 6"/>
          <p:cNvSpPr/>
          <p:nvPr/>
        </p:nvSpPr>
        <p:spPr>
          <a:xfrm>
            <a:off x="457200" y="1517904"/>
            <a:ext cx="329184" cy="329184"/>
          </a:xfrm>
          <a:prstGeom prst="ellipse">
            <a:avLst/>
          </a:prstGeom>
          <a:solidFill>
            <a:srgbClr val="F49512"/>
          </a:solidFill>
          <a:ln w="12700">
            <a:solidFill>
              <a:srgbClr val="F49512"/>
            </a:solidFill>
            <a:prstDash val="solid"/>
          </a:ln>
        </p:spPr>
      </p:sp>
      <p:sp>
        <p:nvSpPr>
          <p:cNvPr id="10" name="Text 7"/>
          <p:cNvSpPr/>
          <p:nvPr/>
        </p:nvSpPr>
        <p:spPr>
          <a:xfrm>
            <a:off x="457200" y="1517904"/>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1" name="Text 8"/>
          <p:cNvSpPr/>
          <p:nvPr/>
        </p:nvSpPr>
        <p:spPr>
          <a:xfrm>
            <a:off x="914400" y="1490472"/>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Besoin réel en une phrase</a:t>
            </a:r>
            <a:endParaRPr lang="en-US" sz="1150" dirty="0"/>
          </a:p>
        </p:txBody>
      </p:sp>
      <p:sp>
        <p:nvSpPr>
          <p:cNvPr id="12" name="Shape 9"/>
          <p:cNvSpPr/>
          <p:nvPr/>
        </p:nvSpPr>
        <p:spPr>
          <a:xfrm>
            <a:off x="457200" y="2121408"/>
            <a:ext cx="329184" cy="329184"/>
          </a:xfrm>
          <a:prstGeom prst="ellipse">
            <a:avLst/>
          </a:prstGeom>
          <a:solidFill>
            <a:srgbClr val="F49512"/>
          </a:solidFill>
          <a:ln w="12700">
            <a:solidFill>
              <a:srgbClr val="F49512"/>
            </a:solidFill>
            <a:prstDash val="solid"/>
          </a:ln>
        </p:spPr>
      </p:sp>
      <p:sp>
        <p:nvSpPr>
          <p:cNvPr id="13" name="Text 10"/>
          <p:cNvSpPr/>
          <p:nvPr/>
        </p:nvSpPr>
        <p:spPr>
          <a:xfrm>
            <a:off x="457200" y="2121408"/>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4" name="Text 11"/>
          <p:cNvSpPr/>
          <p:nvPr/>
        </p:nvSpPr>
        <p:spPr>
          <a:xfrm>
            <a:off x="914400" y="2093976"/>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Objectifs SMART</a:t>
            </a:r>
            <a:endParaRPr lang="en-US" sz="1150" dirty="0"/>
          </a:p>
        </p:txBody>
      </p:sp>
      <p:sp>
        <p:nvSpPr>
          <p:cNvPr id="15" name="Shape 12"/>
          <p:cNvSpPr/>
          <p:nvPr/>
        </p:nvSpPr>
        <p:spPr>
          <a:xfrm>
            <a:off x="457200" y="2724912"/>
            <a:ext cx="329184" cy="329184"/>
          </a:xfrm>
          <a:prstGeom prst="ellipse">
            <a:avLst/>
          </a:prstGeom>
          <a:solidFill>
            <a:srgbClr val="F49512"/>
          </a:solidFill>
          <a:ln w="12700">
            <a:solidFill>
              <a:srgbClr val="F49512"/>
            </a:solidFill>
            <a:prstDash val="solid"/>
          </a:ln>
        </p:spPr>
      </p:sp>
      <p:sp>
        <p:nvSpPr>
          <p:cNvPr id="16" name="Text 13"/>
          <p:cNvSpPr/>
          <p:nvPr/>
        </p:nvSpPr>
        <p:spPr>
          <a:xfrm>
            <a:off x="457200" y="2724912"/>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17" name="Text 14"/>
          <p:cNvSpPr/>
          <p:nvPr/>
        </p:nvSpPr>
        <p:spPr>
          <a:xfrm>
            <a:off x="914400" y="2697480"/>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Périmètre : ce qui est inclus et exclu</a:t>
            </a:r>
            <a:endParaRPr lang="en-US" sz="1150" dirty="0"/>
          </a:p>
        </p:txBody>
      </p:sp>
      <p:sp>
        <p:nvSpPr>
          <p:cNvPr id="18" name="Shape 15"/>
          <p:cNvSpPr/>
          <p:nvPr/>
        </p:nvSpPr>
        <p:spPr>
          <a:xfrm>
            <a:off x="457200" y="3328416"/>
            <a:ext cx="329184" cy="329184"/>
          </a:xfrm>
          <a:prstGeom prst="ellipse">
            <a:avLst/>
          </a:prstGeom>
          <a:solidFill>
            <a:srgbClr val="F49512"/>
          </a:solidFill>
          <a:ln w="12700">
            <a:solidFill>
              <a:srgbClr val="F49512"/>
            </a:solidFill>
            <a:prstDash val="solid"/>
          </a:ln>
        </p:spPr>
      </p:sp>
      <p:sp>
        <p:nvSpPr>
          <p:cNvPr id="19" name="Text 16"/>
          <p:cNvSpPr/>
          <p:nvPr/>
        </p:nvSpPr>
        <p:spPr>
          <a:xfrm>
            <a:off x="457200" y="3328416"/>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0" name="Text 17"/>
          <p:cNvSpPr/>
          <p:nvPr/>
        </p:nvSpPr>
        <p:spPr>
          <a:xfrm>
            <a:off x="914400" y="3300984"/>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Livrables attendus</a:t>
            </a:r>
            <a:endParaRPr lang="en-US" sz="1150" dirty="0"/>
          </a:p>
        </p:txBody>
      </p:sp>
      <p:sp>
        <p:nvSpPr>
          <p:cNvPr id="21" name="Shape 18"/>
          <p:cNvSpPr/>
          <p:nvPr/>
        </p:nvSpPr>
        <p:spPr>
          <a:xfrm>
            <a:off x="4663440" y="914400"/>
            <a:ext cx="329184" cy="329184"/>
          </a:xfrm>
          <a:prstGeom prst="ellipse">
            <a:avLst/>
          </a:prstGeom>
          <a:solidFill>
            <a:srgbClr val="004F9F"/>
          </a:solidFill>
          <a:ln w="12700">
            <a:solidFill>
              <a:srgbClr val="004F9F"/>
            </a:solidFill>
            <a:prstDash val="solid"/>
          </a:ln>
        </p:spPr>
      </p:sp>
      <p:sp>
        <p:nvSpPr>
          <p:cNvPr id="22" name="Text 19"/>
          <p:cNvSpPr/>
          <p:nvPr/>
        </p:nvSpPr>
        <p:spPr>
          <a:xfrm>
            <a:off x="4663440" y="914400"/>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23" name="Text 20"/>
          <p:cNvSpPr/>
          <p:nvPr/>
        </p:nvSpPr>
        <p:spPr>
          <a:xfrm>
            <a:off x="5120640" y="886968"/>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Contraintes : qualité, coût, délai</a:t>
            </a:r>
            <a:endParaRPr lang="en-US" sz="1150" dirty="0"/>
          </a:p>
        </p:txBody>
      </p:sp>
      <p:sp>
        <p:nvSpPr>
          <p:cNvPr id="24" name="Shape 21"/>
          <p:cNvSpPr/>
          <p:nvPr/>
        </p:nvSpPr>
        <p:spPr>
          <a:xfrm>
            <a:off x="4663440" y="1517904"/>
            <a:ext cx="329184" cy="329184"/>
          </a:xfrm>
          <a:prstGeom prst="ellipse">
            <a:avLst/>
          </a:prstGeom>
          <a:solidFill>
            <a:srgbClr val="004F9F"/>
          </a:solidFill>
          <a:ln w="12700">
            <a:solidFill>
              <a:srgbClr val="004F9F"/>
            </a:solidFill>
            <a:prstDash val="solid"/>
          </a:ln>
        </p:spPr>
      </p:sp>
      <p:sp>
        <p:nvSpPr>
          <p:cNvPr id="25" name="Text 22"/>
          <p:cNvSpPr/>
          <p:nvPr/>
        </p:nvSpPr>
        <p:spPr>
          <a:xfrm>
            <a:off x="4663440" y="1517904"/>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a:t>
            </a:r>
            <a:endParaRPr lang="en-US" sz="1100" dirty="0"/>
          </a:p>
        </p:txBody>
      </p:sp>
      <p:sp>
        <p:nvSpPr>
          <p:cNvPr id="26" name="Text 23"/>
          <p:cNvSpPr/>
          <p:nvPr/>
        </p:nvSpPr>
        <p:spPr>
          <a:xfrm>
            <a:off x="5120640" y="1490472"/>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Parties prenantes et rôles</a:t>
            </a:r>
            <a:endParaRPr lang="en-US" sz="1150" dirty="0"/>
          </a:p>
        </p:txBody>
      </p:sp>
      <p:sp>
        <p:nvSpPr>
          <p:cNvPr id="27" name="Shape 24"/>
          <p:cNvSpPr/>
          <p:nvPr/>
        </p:nvSpPr>
        <p:spPr>
          <a:xfrm>
            <a:off x="4663440" y="2121408"/>
            <a:ext cx="329184" cy="329184"/>
          </a:xfrm>
          <a:prstGeom prst="ellipse">
            <a:avLst/>
          </a:prstGeom>
          <a:solidFill>
            <a:srgbClr val="004F9F"/>
          </a:solidFill>
          <a:ln w="12700">
            <a:solidFill>
              <a:srgbClr val="004F9F"/>
            </a:solidFill>
            <a:prstDash val="solid"/>
          </a:ln>
        </p:spPr>
      </p:sp>
      <p:sp>
        <p:nvSpPr>
          <p:cNvPr id="28" name="Text 25"/>
          <p:cNvSpPr/>
          <p:nvPr/>
        </p:nvSpPr>
        <p:spPr>
          <a:xfrm>
            <a:off x="4663440" y="2121408"/>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a:t>
            </a:r>
            <a:endParaRPr lang="en-US" sz="1100" dirty="0"/>
          </a:p>
        </p:txBody>
      </p:sp>
      <p:sp>
        <p:nvSpPr>
          <p:cNvPr id="29" name="Text 26"/>
          <p:cNvSpPr/>
          <p:nvPr/>
        </p:nvSpPr>
        <p:spPr>
          <a:xfrm>
            <a:off x="5120640" y="2093976"/>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Jalons et dates clés</a:t>
            </a:r>
            <a:endParaRPr lang="en-US" sz="1150" dirty="0"/>
          </a:p>
        </p:txBody>
      </p:sp>
      <p:sp>
        <p:nvSpPr>
          <p:cNvPr id="30" name="Shape 27"/>
          <p:cNvSpPr/>
          <p:nvPr/>
        </p:nvSpPr>
        <p:spPr>
          <a:xfrm>
            <a:off x="4663440" y="2724912"/>
            <a:ext cx="329184" cy="329184"/>
          </a:xfrm>
          <a:prstGeom prst="ellipse">
            <a:avLst/>
          </a:prstGeom>
          <a:solidFill>
            <a:srgbClr val="004F9F"/>
          </a:solidFill>
          <a:ln w="12700">
            <a:solidFill>
              <a:srgbClr val="004F9F"/>
            </a:solidFill>
            <a:prstDash val="solid"/>
          </a:ln>
        </p:spPr>
      </p:sp>
      <p:sp>
        <p:nvSpPr>
          <p:cNvPr id="31" name="Text 28"/>
          <p:cNvSpPr/>
          <p:nvPr/>
        </p:nvSpPr>
        <p:spPr>
          <a:xfrm>
            <a:off x="4663440" y="2724912"/>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a:t>
            </a:r>
            <a:endParaRPr lang="en-US" sz="1100" dirty="0"/>
          </a:p>
        </p:txBody>
      </p:sp>
      <p:sp>
        <p:nvSpPr>
          <p:cNvPr id="32" name="Text 29"/>
          <p:cNvSpPr/>
          <p:nvPr/>
        </p:nvSpPr>
        <p:spPr>
          <a:xfrm>
            <a:off x="5120640" y="2697480"/>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Risques principaux</a:t>
            </a:r>
            <a:endParaRPr lang="en-US" sz="1150" dirty="0"/>
          </a:p>
        </p:txBody>
      </p:sp>
      <p:sp>
        <p:nvSpPr>
          <p:cNvPr id="33" name="Shape 30"/>
          <p:cNvSpPr/>
          <p:nvPr/>
        </p:nvSpPr>
        <p:spPr>
          <a:xfrm>
            <a:off x="4663440" y="3328416"/>
            <a:ext cx="329184" cy="329184"/>
          </a:xfrm>
          <a:prstGeom prst="ellipse">
            <a:avLst/>
          </a:prstGeom>
          <a:solidFill>
            <a:srgbClr val="004F9F"/>
          </a:solidFill>
          <a:ln w="12700">
            <a:solidFill>
              <a:srgbClr val="004F9F"/>
            </a:solidFill>
            <a:prstDash val="solid"/>
          </a:ln>
        </p:spPr>
      </p:sp>
      <p:sp>
        <p:nvSpPr>
          <p:cNvPr id="34" name="Text 31"/>
          <p:cNvSpPr/>
          <p:nvPr/>
        </p:nvSpPr>
        <p:spPr>
          <a:xfrm>
            <a:off x="4663440" y="3328416"/>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a:t>
            </a:r>
            <a:endParaRPr lang="en-US" sz="1100" dirty="0"/>
          </a:p>
        </p:txBody>
      </p:sp>
      <p:sp>
        <p:nvSpPr>
          <p:cNvPr id="35" name="Text 32"/>
          <p:cNvSpPr/>
          <p:nvPr/>
        </p:nvSpPr>
        <p:spPr>
          <a:xfrm>
            <a:off x="5120640" y="3300984"/>
            <a:ext cx="3566160" cy="384048"/>
          </a:xfrm>
          <a:prstGeom prst="rect">
            <a:avLst/>
          </a:prstGeom>
          <a:noFill/>
          <a:ln/>
        </p:spPr>
        <p:txBody>
          <a:bodyPr wrap="square" lIns="0" tIns="0" rIns="0" bIns="0" rtlCol="0" anchor="ctr"/>
          <a:lstStyle/>
          <a:p>
            <a:pPr indent="0" marL="0">
              <a:buNone/>
            </a:pPr>
            <a:r>
              <a:rPr lang="en-US" sz="1150" dirty="0">
                <a:solidFill>
                  <a:srgbClr val="303838"/>
                </a:solidFill>
                <a:latin typeface="Calibri" pitchFamily="34" charset="0"/>
                <a:ea typeface="Calibri" pitchFamily="34" charset="-122"/>
                <a:cs typeface="Calibri" pitchFamily="34" charset="-120"/>
              </a:rPr>
              <a:t>Méthode envisagée et pourquoi</a:t>
            </a:r>
            <a:endParaRPr lang="en-US" sz="1150" dirty="0"/>
          </a:p>
        </p:txBody>
      </p:sp>
      <p:sp>
        <p:nvSpPr>
          <p:cNvPr id="36" name="Shape 33"/>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37" name="Text 34"/>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Le périmètre exclu est aussi important que l'inclus : il protège le projet des demandes qui s'ajoutent.</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Le cahier des charges</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17</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4023360" cy="1463040"/>
          </a:xfrm>
          <a:prstGeom prst="roundRect">
            <a:avLst>
              <a:gd name="adj" fmla="val 3750"/>
            </a:avLst>
          </a:prstGeom>
          <a:solidFill>
            <a:srgbClr val="F3F4F6"/>
          </a:solidFill>
          <a:ln w="12700">
            <a:solidFill>
              <a:srgbClr val="F3F4F6"/>
            </a:solidFill>
            <a:prstDash val="solid"/>
          </a:ln>
        </p:spPr>
      </p:sp>
      <p:sp>
        <p:nvSpPr>
          <p:cNvPr id="7" name="Shape 4"/>
          <p:cNvSpPr/>
          <p:nvPr/>
        </p:nvSpPr>
        <p:spPr>
          <a:xfrm>
            <a:off x="457200" y="868680"/>
            <a:ext cx="4023360" cy="54864"/>
          </a:xfrm>
          <a:prstGeom prst="rect">
            <a:avLst/>
          </a:prstGeom>
          <a:solidFill>
            <a:srgbClr val="F49512"/>
          </a:solidFill>
          <a:ln w="12700">
            <a:solidFill>
              <a:srgbClr val="F49512"/>
            </a:solidFill>
            <a:prstDash val="solid"/>
          </a:ln>
        </p:spPr>
      </p:sp>
      <p:sp>
        <p:nvSpPr>
          <p:cNvPr id="8" name="Text 5"/>
          <p:cNvSpPr/>
          <p:nvPr/>
        </p:nvSpPr>
        <p:spPr>
          <a:xfrm>
            <a:off x="585216" y="9784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Cahier des charges fonctionnel</a:t>
            </a:r>
            <a:endParaRPr lang="en-US" sz="1200" dirty="0"/>
          </a:p>
        </p:txBody>
      </p:sp>
      <p:sp>
        <p:nvSpPr>
          <p:cNvPr id="9" name="Text 6"/>
          <p:cNvSpPr/>
          <p:nvPr/>
        </p:nvSpPr>
        <p:spPr>
          <a:xfrm>
            <a:off x="585216" y="1325880"/>
            <a:ext cx="3767328" cy="91440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Exprime le besoin en fonctions à remplir, sans imposer de solution. Rédigé par celui qui a le besoin (MOA). Exemple : « permettre au client de réserver un créneau ».</a:t>
            </a:r>
            <a:endParaRPr lang="en-US" sz="1050" dirty="0"/>
          </a:p>
        </p:txBody>
      </p:sp>
      <p:sp>
        <p:nvSpPr>
          <p:cNvPr id="10" name="Shape 7"/>
          <p:cNvSpPr/>
          <p:nvPr/>
        </p:nvSpPr>
        <p:spPr>
          <a:xfrm>
            <a:off x="457200" y="2468880"/>
            <a:ext cx="4023360" cy="1554480"/>
          </a:xfrm>
          <a:prstGeom prst="roundRect">
            <a:avLst>
              <a:gd name="adj" fmla="val 3529"/>
            </a:avLst>
          </a:prstGeom>
          <a:solidFill>
            <a:srgbClr val="F3F4F6"/>
          </a:solidFill>
          <a:ln w="12700">
            <a:solidFill>
              <a:srgbClr val="F3F4F6"/>
            </a:solidFill>
            <a:prstDash val="solid"/>
          </a:ln>
        </p:spPr>
      </p:sp>
      <p:sp>
        <p:nvSpPr>
          <p:cNvPr id="11" name="Shape 8"/>
          <p:cNvSpPr/>
          <p:nvPr/>
        </p:nvSpPr>
        <p:spPr>
          <a:xfrm>
            <a:off x="457200" y="2468880"/>
            <a:ext cx="4023360" cy="54864"/>
          </a:xfrm>
          <a:prstGeom prst="rect">
            <a:avLst/>
          </a:prstGeom>
          <a:solidFill>
            <a:srgbClr val="004F9F"/>
          </a:solidFill>
          <a:ln w="12700">
            <a:solidFill>
              <a:srgbClr val="004F9F"/>
            </a:solidFill>
            <a:prstDash val="solid"/>
          </a:ln>
        </p:spPr>
      </p:sp>
      <p:sp>
        <p:nvSpPr>
          <p:cNvPr id="12" name="Text 9"/>
          <p:cNvSpPr/>
          <p:nvPr/>
        </p:nvSpPr>
        <p:spPr>
          <a:xfrm>
            <a:off x="585216" y="25786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Cahier des charges technique</a:t>
            </a:r>
            <a:endParaRPr lang="en-US" sz="1200" dirty="0"/>
          </a:p>
        </p:txBody>
      </p:sp>
      <p:sp>
        <p:nvSpPr>
          <p:cNvPr id="13" name="Text 10"/>
          <p:cNvSpPr/>
          <p:nvPr/>
        </p:nvSpPr>
        <p:spPr>
          <a:xfrm>
            <a:off x="585216" y="2926080"/>
            <a:ext cx="3767328" cy="100584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Précise les solutions, les outils, les normes. Souvent rédigé ou complété par celui qui réalise (MOE). Exemple : « module de réservation compatible avec WordPress ».</a:t>
            </a:r>
            <a:endParaRPr lang="en-US" sz="1050" dirty="0"/>
          </a:p>
        </p:txBody>
      </p:sp>
      <p:sp>
        <p:nvSpPr>
          <p:cNvPr id="14" name="Text 11"/>
          <p:cNvSpPr/>
          <p:nvPr/>
        </p:nvSpPr>
        <p:spPr>
          <a:xfrm>
            <a:off x="4754880" y="868680"/>
            <a:ext cx="3931920" cy="274320"/>
          </a:xfrm>
          <a:prstGeom prst="rect">
            <a:avLst/>
          </a:prstGeom>
          <a:noFill/>
          <a:ln/>
        </p:spPr>
        <p:txBody>
          <a:bodyPr wrap="square" lIns="0" tIns="0" rIns="0" bIns="0" rtlCol="0" anchor="ctr"/>
          <a:lstStyle/>
          <a:p>
            <a:pPr indent="0" marL="0">
              <a:buNone/>
            </a:pPr>
            <a:r>
              <a:rPr lang="en-US" sz="1200" b="1" dirty="0">
                <a:solidFill>
                  <a:srgbClr val="004F9F"/>
                </a:solidFill>
                <a:latin typeface="Calibri" pitchFamily="34" charset="0"/>
                <a:ea typeface="Calibri" pitchFamily="34" charset="-122"/>
                <a:cs typeface="Calibri" pitchFamily="34" charset="-120"/>
              </a:rPr>
              <a:t>Structure type</a:t>
            </a:r>
            <a:endParaRPr lang="en-US" sz="1200" dirty="0"/>
          </a:p>
        </p:txBody>
      </p:sp>
      <p:sp>
        <p:nvSpPr>
          <p:cNvPr id="15" name="Shape 12"/>
          <p:cNvSpPr/>
          <p:nvPr/>
        </p:nvSpPr>
        <p:spPr>
          <a:xfrm>
            <a:off x="4754880" y="1234440"/>
            <a:ext cx="274320" cy="274320"/>
          </a:xfrm>
          <a:prstGeom prst="ellipse">
            <a:avLst/>
          </a:prstGeom>
          <a:solidFill>
            <a:srgbClr val="303838"/>
          </a:solidFill>
          <a:ln w="12700">
            <a:solidFill>
              <a:srgbClr val="303838"/>
            </a:solidFill>
            <a:prstDash val="solid"/>
          </a:ln>
        </p:spPr>
      </p:sp>
      <p:sp>
        <p:nvSpPr>
          <p:cNvPr id="16" name="Text 13"/>
          <p:cNvSpPr/>
          <p:nvPr/>
        </p:nvSpPr>
        <p:spPr>
          <a:xfrm>
            <a:off x="4754880" y="1234440"/>
            <a:ext cx="27432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17" name="Text 14"/>
          <p:cNvSpPr/>
          <p:nvPr/>
        </p:nvSpPr>
        <p:spPr>
          <a:xfrm>
            <a:off x="5120640" y="1197864"/>
            <a:ext cx="3566160" cy="365760"/>
          </a:xfrm>
          <a:prstGeom prst="rect">
            <a:avLst/>
          </a:prstGeom>
          <a:noFill/>
          <a:ln/>
        </p:spPr>
        <p:txBody>
          <a:bodyPr wrap="square" lIns="0" tIns="0" rIns="0" bIns="0" rtlCol="0" anchor="ctr"/>
          <a:lstStyle/>
          <a:p>
            <a:pPr indent="0" marL="0">
              <a:buNone/>
            </a:pPr>
            <a:r>
              <a:rPr lang="en-US" sz="1050" dirty="0">
                <a:solidFill>
                  <a:srgbClr val="303838"/>
                </a:solidFill>
                <a:latin typeface="Calibri" pitchFamily="34" charset="0"/>
                <a:ea typeface="Calibri" pitchFamily="34" charset="-122"/>
                <a:cs typeface="Calibri" pitchFamily="34" charset="-120"/>
              </a:rPr>
              <a:t>Présentation de l'entreprise et du contexte</a:t>
            </a:r>
            <a:endParaRPr lang="en-US" sz="1050" dirty="0"/>
          </a:p>
        </p:txBody>
      </p:sp>
      <p:sp>
        <p:nvSpPr>
          <p:cNvPr id="18" name="Shape 15"/>
          <p:cNvSpPr/>
          <p:nvPr/>
        </p:nvSpPr>
        <p:spPr>
          <a:xfrm>
            <a:off x="4754880" y="1691640"/>
            <a:ext cx="274320" cy="274320"/>
          </a:xfrm>
          <a:prstGeom prst="ellipse">
            <a:avLst/>
          </a:prstGeom>
          <a:solidFill>
            <a:srgbClr val="303838"/>
          </a:solidFill>
          <a:ln w="12700">
            <a:solidFill>
              <a:srgbClr val="303838"/>
            </a:solidFill>
            <a:prstDash val="solid"/>
          </a:ln>
        </p:spPr>
      </p:sp>
      <p:sp>
        <p:nvSpPr>
          <p:cNvPr id="19" name="Text 16"/>
          <p:cNvSpPr/>
          <p:nvPr/>
        </p:nvSpPr>
        <p:spPr>
          <a:xfrm>
            <a:off x="4754880" y="1691640"/>
            <a:ext cx="27432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20" name="Text 17"/>
          <p:cNvSpPr/>
          <p:nvPr/>
        </p:nvSpPr>
        <p:spPr>
          <a:xfrm>
            <a:off x="5120640" y="1655064"/>
            <a:ext cx="3566160" cy="365760"/>
          </a:xfrm>
          <a:prstGeom prst="rect">
            <a:avLst/>
          </a:prstGeom>
          <a:noFill/>
          <a:ln/>
        </p:spPr>
        <p:txBody>
          <a:bodyPr wrap="square" lIns="0" tIns="0" rIns="0" bIns="0" rtlCol="0" anchor="ctr"/>
          <a:lstStyle/>
          <a:p>
            <a:pPr indent="0" marL="0">
              <a:buNone/>
            </a:pPr>
            <a:r>
              <a:rPr lang="en-US" sz="1050" dirty="0">
                <a:solidFill>
                  <a:srgbClr val="303838"/>
                </a:solidFill>
                <a:latin typeface="Calibri" pitchFamily="34" charset="0"/>
                <a:ea typeface="Calibri" pitchFamily="34" charset="-122"/>
                <a:cs typeface="Calibri" pitchFamily="34" charset="-120"/>
              </a:rPr>
              <a:t>Objectifs et besoin, chiffres à l'appui</a:t>
            </a:r>
            <a:endParaRPr lang="en-US" sz="1050" dirty="0"/>
          </a:p>
        </p:txBody>
      </p:sp>
      <p:sp>
        <p:nvSpPr>
          <p:cNvPr id="21" name="Shape 18"/>
          <p:cNvSpPr/>
          <p:nvPr/>
        </p:nvSpPr>
        <p:spPr>
          <a:xfrm>
            <a:off x="4754880" y="2148840"/>
            <a:ext cx="274320" cy="274320"/>
          </a:xfrm>
          <a:prstGeom prst="ellipse">
            <a:avLst/>
          </a:prstGeom>
          <a:solidFill>
            <a:srgbClr val="303838"/>
          </a:solidFill>
          <a:ln w="12700">
            <a:solidFill>
              <a:srgbClr val="303838"/>
            </a:solidFill>
            <a:prstDash val="solid"/>
          </a:ln>
        </p:spPr>
      </p:sp>
      <p:sp>
        <p:nvSpPr>
          <p:cNvPr id="22" name="Text 19"/>
          <p:cNvSpPr/>
          <p:nvPr/>
        </p:nvSpPr>
        <p:spPr>
          <a:xfrm>
            <a:off x="4754880" y="2148840"/>
            <a:ext cx="27432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23" name="Text 20"/>
          <p:cNvSpPr/>
          <p:nvPr/>
        </p:nvSpPr>
        <p:spPr>
          <a:xfrm>
            <a:off x="5120640" y="2112264"/>
            <a:ext cx="3566160" cy="365760"/>
          </a:xfrm>
          <a:prstGeom prst="rect">
            <a:avLst/>
          </a:prstGeom>
          <a:noFill/>
          <a:ln/>
        </p:spPr>
        <p:txBody>
          <a:bodyPr wrap="square" lIns="0" tIns="0" rIns="0" bIns="0" rtlCol="0" anchor="ctr"/>
          <a:lstStyle/>
          <a:p>
            <a:pPr indent="0" marL="0">
              <a:buNone/>
            </a:pPr>
            <a:r>
              <a:rPr lang="en-US" sz="1050" dirty="0">
                <a:solidFill>
                  <a:srgbClr val="303838"/>
                </a:solidFill>
                <a:latin typeface="Calibri" pitchFamily="34" charset="0"/>
                <a:ea typeface="Calibri" pitchFamily="34" charset="-122"/>
                <a:cs typeface="Calibri" pitchFamily="34" charset="-120"/>
              </a:rPr>
              <a:t>Périmètre et utilisateurs concernés</a:t>
            </a:r>
            <a:endParaRPr lang="en-US" sz="1050" dirty="0"/>
          </a:p>
        </p:txBody>
      </p:sp>
      <p:sp>
        <p:nvSpPr>
          <p:cNvPr id="24" name="Shape 21"/>
          <p:cNvSpPr/>
          <p:nvPr/>
        </p:nvSpPr>
        <p:spPr>
          <a:xfrm>
            <a:off x="4754880" y="2606040"/>
            <a:ext cx="274320" cy="274320"/>
          </a:xfrm>
          <a:prstGeom prst="ellipse">
            <a:avLst/>
          </a:prstGeom>
          <a:solidFill>
            <a:srgbClr val="303838"/>
          </a:solidFill>
          <a:ln w="12700">
            <a:solidFill>
              <a:srgbClr val="303838"/>
            </a:solidFill>
            <a:prstDash val="solid"/>
          </a:ln>
        </p:spPr>
      </p:sp>
      <p:sp>
        <p:nvSpPr>
          <p:cNvPr id="25" name="Text 22"/>
          <p:cNvSpPr/>
          <p:nvPr/>
        </p:nvSpPr>
        <p:spPr>
          <a:xfrm>
            <a:off x="4754880" y="2606040"/>
            <a:ext cx="27432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6" name="Text 23"/>
          <p:cNvSpPr/>
          <p:nvPr/>
        </p:nvSpPr>
        <p:spPr>
          <a:xfrm>
            <a:off x="5120640" y="2569464"/>
            <a:ext cx="3566160" cy="365760"/>
          </a:xfrm>
          <a:prstGeom prst="rect">
            <a:avLst/>
          </a:prstGeom>
          <a:noFill/>
          <a:ln/>
        </p:spPr>
        <p:txBody>
          <a:bodyPr wrap="square" lIns="0" tIns="0" rIns="0" bIns="0" rtlCol="0" anchor="ctr"/>
          <a:lstStyle/>
          <a:p>
            <a:pPr indent="0" marL="0">
              <a:buNone/>
            </a:pPr>
            <a:r>
              <a:rPr lang="en-US" sz="1050" dirty="0">
                <a:solidFill>
                  <a:srgbClr val="303838"/>
                </a:solidFill>
                <a:latin typeface="Calibri" pitchFamily="34" charset="0"/>
                <a:ea typeface="Calibri" pitchFamily="34" charset="-122"/>
                <a:cs typeface="Calibri" pitchFamily="34" charset="-120"/>
              </a:rPr>
              <a:t>Fonctions attendues : critère, niveau, flexibilité</a:t>
            </a:r>
            <a:endParaRPr lang="en-US" sz="1050" dirty="0"/>
          </a:p>
        </p:txBody>
      </p:sp>
      <p:sp>
        <p:nvSpPr>
          <p:cNvPr id="27" name="Shape 24"/>
          <p:cNvSpPr/>
          <p:nvPr/>
        </p:nvSpPr>
        <p:spPr>
          <a:xfrm>
            <a:off x="4754880" y="3063240"/>
            <a:ext cx="274320" cy="274320"/>
          </a:xfrm>
          <a:prstGeom prst="ellipse">
            <a:avLst/>
          </a:prstGeom>
          <a:solidFill>
            <a:srgbClr val="303838"/>
          </a:solidFill>
          <a:ln w="12700">
            <a:solidFill>
              <a:srgbClr val="303838"/>
            </a:solidFill>
            <a:prstDash val="solid"/>
          </a:ln>
        </p:spPr>
      </p:sp>
      <p:sp>
        <p:nvSpPr>
          <p:cNvPr id="28" name="Text 25"/>
          <p:cNvSpPr/>
          <p:nvPr/>
        </p:nvSpPr>
        <p:spPr>
          <a:xfrm>
            <a:off x="4754880" y="3063240"/>
            <a:ext cx="27432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9" name="Text 26"/>
          <p:cNvSpPr/>
          <p:nvPr/>
        </p:nvSpPr>
        <p:spPr>
          <a:xfrm>
            <a:off x="5120640" y="3026664"/>
            <a:ext cx="3566160" cy="365760"/>
          </a:xfrm>
          <a:prstGeom prst="rect">
            <a:avLst/>
          </a:prstGeom>
          <a:noFill/>
          <a:ln/>
        </p:spPr>
        <p:txBody>
          <a:bodyPr wrap="square" lIns="0" tIns="0" rIns="0" bIns="0" rtlCol="0" anchor="ctr"/>
          <a:lstStyle/>
          <a:p>
            <a:pPr indent="0" marL="0">
              <a:buNone/>
            </a:pPr>
            <a:r>
              <a:rPr lang="en-US" sz="1050" dirty="0">
                <a:solidFill>
                  <a:srgbClr val="303838"/>
                </a:solidFill>
                <a:latin typeface="Calibri" pitchFamily="34" charset="0"/>
                <a:ea typeface="Calibri" pitchFamily="34" charset="-122"/>
                <a:cs typeface="Calibri" pitchFamily="34" charset="-120"/>
              </a:rPr>
              <a:t>Contraintes : budget, délai, réglementation, existant</a:t>
            </a:r>
            <a:endParaRPr lang="en-US" sz="1050" dirty="0"/>
          </a:p>
        </p:txBody>
      </p:sp>
      <p:sp>
        <p:nvSpPr>
          <p:cNvPr id="30" name="Shape 27"/>
          <p:cNvSpPr/>
          <p:nvPr/>
        </p:nvSpPr>
        <p:spPr>
          <a:xfrm>
            <a:off x="4754880" y="3520440"/>
            <a:ext cx="274320" cy="274320"/>
          </a:xfrm>
          <a:prstGeom prst="ellipse">
            <a:avLst/>
          </a:prstGeom>
          <a:solidFill>
            <a:srgbClr val="303838"/>
          </a:solidFill>
          <a:ln w="12700">
            <a:solidFill>
              <a:srgbClr val="303838"/>
            </a:solidFill>
            <a:prstDash val="solid"/>
          </a:ln>
        </p:spPr>
      </p:sp>
      <p:sp>
        <p:nvSpPr>
          <p:cNvPr id="31" name="Text 28"/>
          <p:cNvSpPr/>
          <p:nvPr/>
        </p:nvSpPr>
        <p:spPr>
          <a:xfrm>
            <a:off x="4754880" y="3520440"/>
            <a:ext cx="274320" cy="27432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a:t>
            </a:r>
            <a:endParaRPr lang="en-US" sz="1100" dirty="0"/>
          </a:p>
        </p:txBody>
      </p:sp>
      <p:sp>
        <p:nvSpPr>
          <p:cNvPr id="32" name="Text 29"/>
          <p:cNvSpPr/>
          <p:nvPr/>
        </p:nvSpPr>
        <p:spPr>
          <a:xfrm>
            <a:off x="5120640" y="3483864"/>
            <a:ext cx="3566160" cy="365760"/>
          </a:xfrm>
          <a:prstGeom prst="rect">
            <a:avLst/>
          </a:prstGeom>
          <a:noFill/>
          <a:ln/>
        </p:spPr>
        <p:txBody>
          <a:bodyPr wrap="square" lIns="0" tIns="0" rIns="0" bIns="0" rtlCol="0" anchor="ctr"/>
          <a:lstStyle/>
          <a:p>
            <a:pPr indent="0" marL="0">
              <a:buNone/>
            </a:pPr>
            <a:r>
              <a:rPr lang="en-US" sz="1050" dirty="0">
                <a:solidFill>
                  <a:srgbClr val="303838"/>
                </a:solidFill>
                <a:latin typeface="Calibri" pitchFamily="34" charset="0"/>
                <a:ea typeface="Calibri" pitchFamily="34" charset="-122"/>
                <a:cs typeface="Calibri" pitchFamily="34" charset="-120"/>
              </a:rPr>
              <a:t>Modalités : planning, réception, suivi, réponse attendue</a:t>
            </a:r>
            <a:endParaRPr lang="en-US" sz="1050" dirty="0"/>
          </a:p>
        </p:txBody>
      </p:sp>
      <p:sp>
        <p:nvSpPr>
          <p:cNvPr id="33" name="Shape 30"/>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34" name="Text 31"/>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Le cahier des charges fonctionnel décrit le quoi ; laissez au prestataire le soin de proposer le comment.</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Exprimer une fonction : critère, niveau, flexibilité</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18</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457200" y="868680"/>
          <a:ext cx="8229600" cy="914400"/>
        </p:xfrm>
        <a:graphic>
          <a:graphicData uri="http://schemas.openxmlformats.org/drawingml/2006/table">
            <a:tbl>
              <a:tblPr/>
              <a:tblGrid>
                <a:gridCol w="3108960"/>
                <a:gridCol w="2194560"/>
                <a:gridCol w="2011680"/>
                <a:gridCol w="914400"/>
              </a:tblGrid>
              <a:tr h="502920">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Fonction</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Critère d'appréciation</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Niveau attendu</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Flexibilité</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r>
              <a:tr h="502920">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FP1 Permettre au client de réserver un créneau en ligne, à toute heure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Durée de la réservation sur mobile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Moins de 3 minutes</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F1</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r h="502920">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FC1 Respecter la capacité réelle de l'atelier</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Créneaux ouverts par mécanicien et par jour</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Jamais plus de 300 interventions par mois</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F0</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r>
              <a:tr h="502920">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FC2 Informer le client de l'avancement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SMS de confirmation et de vélo prêt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100 % des rendez-vous</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F1</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r h="502920">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FC3 Rendre les annulations visibles</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Mise à jour de l'agenda partagé</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En temps réel, créneau libéré</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F0</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r>
            </a:tbl>
          </a:graphicData>
        </a:graphic>
      </p:graphicFrame>
      <p:sp>
        <p:nvSpPr>
          <p:cNvPr id="7" name="Text 3"/>
          <p:cNvSpPr/>
          <p:nvPr/>
        </p:nvSpPr>
        <p:spPr>
          <a:xfrm>
            <a:off x="457200" y="3611880"/>
            <a:ext cx="8229600" cy="365760"/>
          </a:xfrm>
          <a:prstGeom prst="rect">
            <a:avLst/>
          </a:prstGeom>
          <a:noFill/>
          <a:ln/>
        </p:spPr>
        <p:txBody>
          <a:bodyPr wrap="square" lIns="0" tIns="0" rIns="0" bIns="0" rtlCol="0" anchor="ctr"/>
          <a:lstStyle/>
          <a:p>
            <a:pPr indent="0" marL="0">
              <a:buNone/>
            </a:pPr>
            <a:r>
              <a:rPr lang="en-US" sz="1100" b="1" dirty="0">
                <a:solidFill>
                  <a:srgbClr val="F49512"/>
                </a:solidFill>
                <a:latin typeface="Calibri" pitchFamily="34" charset="0"/>
                <a:ea typeface="Calibri" pitchFamily="34" charset="-122"/>
                <a:cs typeface="Calibri" pitchFamily="34" charset="-120"/>
              </a:rPr>
              <a:t>Hors périmètre : </a:t>
            </a:r>
            <a:pPr indent="0" marL="0">
              <a:buNone/>
            </a:pPr>
            <a:r>
              <a:rPr lang="en-US" sz="1100" dirty="0">
                <a:solidFill>
                  <a:srgbClr val="303838"/>
                </a:solidFill>
                <a:latin typeface="Calibri" pitchFamily="34" charset="0"/>
                <a:ea typeface="Calibri" pitchFamily="34" charset="-122"/>
                <a:cs typeface="Calibri" pitchFamily="34" charset="-120"/>
              </a:rPr>
              <a:t>refonte complète du site, e-shop, location touristique.</a:t>
            </a:r>
            <a:endParaRPr lang="en-US" sz="1100" dirty="0"/>
          </a:p>
        </p:txBody>
      </p:sp>
      <p:sp>
        <p:nvSpPr>
          <p:cNvPr id="8" name="Shape 4"/>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9" name="Text 5"/>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FP : fonction principale (la raison d'être) · FC : fonction contrainte (ce qu'il faut respecter).</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Atelier fil rouge : cadrer Vauban Care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19</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914400"/>
            <a:ext cx="457200" cy="457200"/>
          </a:xfrm>
          <a:prstGeom prst="ellipse">
            <a:avLst/>
          </a:prstGeom>
          <a:solidFill>
            <a:srgbClr val="F49512"/>
          </a:solidFill>
          <a:ln w="12700">
            <a:solidFill>
              <a:srgbClr val="F49512"/>
            </a:solidFill>
            <a:prstDash val="solid"/>
          </a:ln>
        </p:spPr>
      </p:sp>
      <p:sp>
        <p:nvSpPr>
          <p:cNvPr id="7" name="Text 4"/>
          <p:cNvSpPr/>
          <p:nvPr/>
        </p:nvSpPr>
        <p:spPr>
          <a:xfrm>
            <a:off x="457200" y="914400"/>
            <a:ext cx="45720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A1</a:t>
            </a:r>
            <a:endParaRPr lang="en-US" sz="1100" dirty="0"/>
          </a:p>
        </p:txBody>
      </p:sp>
      <p:sp>
        <p:nvSpPr>
          <p:cNvPr id="8" name="Text 5"/>
          <p:cNvSpPr/>
          <p:nvPr/>
        </p:nvSpPr>
        <p:spPr>
          <a:xfrm>
            <a:off x="1051560" y="877824"/>
            <a:ext cx="6035040" cy="274320"/>
          </a:xfrm>
          <a:prstGeom prst="rect">
            <a:avLst/>
          </a:prstGeom>
          <a:noFill/>
          <a:ln/>
        </p:spPr>
        <p:txBody>
          <a:bodyPr wrap="square" lIns="0" tIns="0" rIns="0" bIns="0" rtlCol="0" anchor="ctr"/>
          <a:lstStyle/>
          <a:p>
            <a:pPr indent="0" marL="0">
              <a:buNone/>
            </a:pPr>
            <a:r>
              <a:rPr lang="en-US" sz="1250" b="1" dirty="0">
                <a:solidFill>
                  <a:srgbClr val="303838"/>
                </a:solidFill>
                <a:latin typeface="Calibri" pitchFamily="34" charset="0"/>
                <a:ea typeface="Calibri" pitchFamily="34" charset="-122"/>
                <a:cs typeface="Calibri" pitchFamily="34" charset="-120"/>
              </a:rPr>
              <a:t>Besoin exprimé ou besoin réel</a:t>
            </a:r>
            <a:endParaRPr lang="en-US" sz="1250" dirty="0"/>
          </a:p>
        </p:txBody>
      </p:sp>
      <p:sp>
        <p:nvSpPr>
          <p:cNvPr id="9" name="Text 6"/>
          <p:cNvSpPr/>
          <p:nvPr/>
        </p:nvSpPr>
        <p:spPr>
          <a:xfrm>
            <a:off x="1051560" y="1152144"/>
            <a:ext cx="6035040" cy="256032"/>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Ce que demande Hugo, ce que prouvent les chiffres</a:t>
            </a:r>
            <a:endParaRPr lang="en-US" sz="1050" dirty="0"/>
          </a:p>
        </p:txBody>
      </p:sp>
      <p:sp>
        <p:nvSpPr>
          <p:cNvPr id="10" name="Text 7"/>
          <p:cNvSpPr/>
          <p:nvPr/>
        </p:nvSpPr>
        <p:spPr>
          <a:xfrm>
            <a:off x="7589520" y="914400"/>
            <a:ext cx="1097280" cy="457200"/>
          </a:xfrm>
          <a:prstGeom prst="rect">
            <a:avLst/>
          </a:prstGeom>
          <a:noFill/>
          <a:ln/>
        </p:spPr>
        <p:txBody>
          <a:bodyPr wrap="square" lIns="0" tIns="0" rIns="0" bIns="0" rtlCol="0" anchor="ctr"/>
          <a:lstStyle/>
          <a:p>
            <a:pPr algn="r" indent="0" marL="0">
              <a:buNone/>
            </a:pPr>
            <a:r>
              <a:rPr lang="en-US" sz="1100" b="1" dirty="0">
                <a:solidFill>
                  <a:srgbClr val="004F9F"/>
                </a:solidFill>
                <a:latin typeface="Calibri" pitchFamily="34" charset="0"/>
                <a:ea typeface="Calibri" pitchFamily="34" charset="-122"/>
                <a:cs typeface="Calibri" pitchFamily="34" charset="-120"/>
              </a:rPr>
              <a:t>8 min</a:t>
            </a:r>
            <a:endParaRPr lang="en-US" sz="1100" dirty="0"/>
          </a:p>
        </p:txBody>
      </p:sp>
      <p:sp>
        <p:nvSpPr>
          <p:cNvPr id="11" name="Shape 8"/>
          <p:cNvSpPr/>
          <p:nvPr/>
        </p:nvSpPr>
        <p:spPr>
          <a:xfrm>
            <a:off x="457200" y="1664208"/>
            <a:ext cx="457200" cy="457200"/>
          </a:xfrm>
          <a:prstGeom prst="ellipse">
            <a:avLst/>
          </a:prstGeom>
          <a:solidFill>
            <a:srgbClr val="F49512"/>
          </a:solidFill>
          <a:ln w="12700">
            <a:solidFill>
              <a:srgbClr val="F49512"/>
            </a:solidFill>
            <a:prstDash val="solid"/>
          </a:ln>
        </p:spPr>
      </p:sp>
      <p:sp>
        <p:nvSpPr>
          <p:cNvPr id="12" name="Text 9"/>
          <p:cNvSpPr/>
          <p:nvPr/>
        </p:nvSpPr>
        <p:spPr>
          <a:xfrm>
            <a:off x="457200" y="1664208"/>
            <a:ext cx="45720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A2</a:t>
            </a:r>
            <a:endParaRPr lang="en-US" sz="1100" dirty="0"/>
          </a:p>
        </p:txBody>
      </p:sp>
      <p:sp>
        <p:nvSpPr>
          <p:cNvPr id="13" name="Text 10"/>
          <p:cNvSpPr/>
          <p:nvPr/>
        </p:nvSpPr>
        <p:spPr>
          <a:xfrm>
            <a:off x="1051560" y="1627632"/>
            <a:ext cx="6035040" cy="274320"/>
          </a:xfrm>
          <a:prstGeom prst="rect">
            <a:avLst/>
          </a:prstGeom>
          <a:noFill/>
          <a:ln/>
        </p:spPr>
        <p:txBody>
          <a:bodyPr wrap="square" lIns="0" tIns="0" rIns="0" bIns="0" rtlCol="0" anchor="ctr"/>
          <a:lstStyle/>
          <a:p>
            <a:pPr indent="0" marL="0">
              <a:buNone/>
            </a:pPr>
            <a:r>
              <a:rPr lang="en-US" sz="1250" b="1" dirty="0">
                <a:solidFill>
                  <a:srgbClr val="303838"/>
                </a:solidFill>
                <a:latin typeface="Calibri" pitchFamily="34" charset="0"/>
                <a:ea typeface="Calibri" pitchFamily="34" charset="-122"/>
                <a:cs typeface="Calibri" pitchFamily="34" charset="-120"/>
              </a:rPr>
              <a:t>La bête à cornes</a:t>
            </a:r>
            <a:endParaRPr lang="en-US" sz="1250" dirty="0"/>
          </a:p>
        </p:txBody>
      </p:sp>
      <p:sp>
        <p:nvSpPr>
          <p:cNvPr id="14" name="Text 11"/>
          <p:cNvSpPr/>
          <p:nvPr/>
        </p:nvSpPr>
        <p:spPr>
          <a:xfrm>
            <a:off x="1051560" y="1901952"/>
            <a:ext cx="6035040" cy="256032"/>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Formuler la fonction globale en une phrase</a:t>
            </a:r>
            <a:endParaRPr lang="en-US" sz="1050" dirty="0"/>
          </a:p>
        </p:txBody>
      </p:sp>
      <p:sp>
        <p:nvSpPr>
          <p:cNvPr id="15" name="Text 12"/>
          <p:cNvSpPr/>
          <p:nvPr/>
        </p:nvSpPr>
        <p:spPr>
          <a:xfrm>
            <a:off x="7589520" y="1664208"/>
            <a:ext cx="1097280" cy="457200"/>
          </a:xfrm>
          <a:prstGeom prst="rect">
            <a:avLst/>
          </a:prstGeom>
          <a:noFill/>
          <a:ln/>
        </p:spPr>
        <p:txBody>
          <a:bodyPr wrap="square" lIns="0" tIns="0" rIns="0" bIns="0" rtlCol="0" anchor="ctr"/>
          <a:lstStyle/>
          <a:p>
            <a:pPr algn="r" indent="0" marL="0">
              <a:buNone/>
            </a:pPr>
            <a:r>
              <a:rPr lang="en-US" sz="1100" b="1" dirty="0">
                <a:solidFill>
                  <a:srgbClr val="004F9F"/>
                </a:solidFill>
                <a:latin typeface="Calibri" pitchFamily="34" charset="0"/>
                <a:ea typeface="Calibri" pitchFamily="34" charset="-122"/>
                <a:cs typeface="Calibri" pitchFamily="34" charset="-120"/>
              </a:rPr>
              <a:t>7 min</a:t>
            </a:r>
            <a:endParaRPr lang="en-US" sz="1100" dirty="0"/>
          </a:p>
        </p:txBody>
      </p:sp>
      <p:sp>
        <p:nvSpPr>
          <p:cNvPr id="16" name="Shape 13"/>
          <p:cNvSpPr/>
          <p:nvPr/>
        </p:nvSpPr>
        <p:spPr>
          <a:xfrm>
            <a:off x="457200" y="2414016"/>
            <a:ext cx="457200" cy="457200"/>
          </a:xfrm>
          <a:prstGeom prst="ellipse">
            <a:avLst/>
          </a:prstGeom>
          <a:solidFill>
            <a:srgbClr val="F49512"/>
          </a:solidFill>
          <a:ln w="12700">
            <a:solidFill>
              <a:srgbClr val="F49512"/>
            </a:solidFill>
            <a:prstDash val="solid"/>
          </a:ln>
        </p:spPr>
      </p:sp>
      <p:sp>
        <p:nvSpPr>
          <p:cNvPr id="17" name="Text 14"/>
          <p:cNvSpPr/>
          <p:nvPr/>
        </p:nvSpPr>
        <p:spPr>
          <a:xfrm>
            <a:off x="457200" y="2414016"/>
            <a:ext cx="45720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A3</a:t>
            </a:r>
            <a:endParaRPr lang="en-US" sz="1100" dirty="0"/>
          </a:p>
        </p:txBody>
      </p:sp>
      <p:sp>
        <p:nvSpPr>
          <p:cNvPr id="18" name="Text 15"/>
          <p:cNvSpPr/>
          <p:nvPr/>
        </p:nvSpPr>
        <p:spPr>
          <a:xfrm>
            <a:off x="1051560" y="2377440"/>
            <a:ext cx="6035040" cy="274320"/>
          </a:xfrm>
          <a:prstGeom prst="rect">
            <a:avLst/>
          </a:prstGeom>
          <a:noFill/>
          <a:ln/>
        </p:spPr>
        <p:txBody>
          <a:bodyPr wrap="square" lIns="0" tIns="0" rIns="0" bIns="0" rtlCol="0" anchor="ctr"/>
          <a:lstStyle/>
          <a:p>
            <a:pPr indent="0" marL="0">
              <a:buNone/>
            </a:pPr>
            <a:r>
              <a:rPr lang="en-US" sz="1250" b="1" dirty="0">
                <a:solidFill>
                  <a:srgbClr val="303838"/>
                </a:solidFill>
                <a:latin typeface="Calibri" pitchFamily="34" charset="0"/>
                <a:ea typeface="Calibri" pitchFamily="34" charset="-122"/>
                <a:cs typeface="Calibri" pitchFamily="34" charset="-120"/>
              </a:rPr>
              <a:t>Deux objectifs SMART</a:t>
            </a:r>
            <a:endParaRPr lang="en-US" sz="1250" dirty="0"/>
          </a:p>
        </p:txBody>
      </p:sp>
      <p:sp>
        <p:nvSpPr>
          <p:cNvPr id="19" name="Text 16"/>
          <p:cNvSpPr/>
          <p:nvPr/>
        </p:nvSpPr>
        <p:spPr>
          <a:xfrm>
            <a:off x="1051560" y="2651760"/>
            <a:ext cx="6035040" cy="256032"/>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À partir des chiffres de l'atelier</a:t>
            </a:r>
            <a:endParaRPr lang="en-US" sz="1050" dirty="0"/>
          </a:p>
        </p:txBody>
      </p:sp>
      <p:sp>
        <p:nvSpPr>
          <p:cNvPr id="20" name="Text 17"/>
          <p:cNvSpPr/>
          <p:nvPr/>
        </p:nvSpPr>
        <p:spPr>
          <a:xfrm>
            <a:off x="7589520" y="2414016"/>
            <a:ext cx="1097280" cy="457200"/>
          </a:xfrm>
          <a:prstGeom prst="rect">
            <a:avLst/>
          </a:prstGeom>
          <a:noFill/>
          <a:ln/>
        </p:spPr>
        <p:txBody>
          <a:bodyPr wrap="square" lIns="0" tIns="0" rIns="0" bIns="0" rtlCol="0" anchor="ctr"/>
          <a:lstStyle/>
          <a:p>
            <a:pPr algn="r" indent="0" marL="0">
              <a:buNone/>
            </a:pPr>
            <a:r>
              <a:rPr lang="en-US" sz="1100" b="1" dirty="0">
                <a:solidFill>
                  <a:srgbClr val="004F9F"/>
                </a:solidFill>
                <a:latin typeface="Calibri" pitchFamily="34" charset="0"/>
                <a:ea typeface="Calibri" pitchFamily="34" charset="-122"/>
                <a:cs typeface="Calibri" pitchFamily="34" charset="-120"/>
              </a:rPr>
              <a:t>8 min</a:t>
            </a:r>
            <a:endParaRPr lang="en-US" sz="1100" dirty="0"/>
          </a:p>
        </p:txBody>
      </p:sp>
      <p:sp>
        <p:nvSpPr>
          <p:cNvPr id="21" name="Shape 18"/>
          <p:cNvSpPr/>
          <p:nvPr/>
        </p:nvSpPr>
        <p:spPr>
          <a:xfrm>
            <a:off x="457200" y="3163824"/>
            <a:ext cx="457200" cy="457200"/>
          </a:xfrm>
          <a:prstGeom prst="ellipse">
            <a:avLst/>
          </a:prstGeom>
          <a:solidFill>
            <a:srgbClr val="F49512"/>
          </a:solidFill>
          <a:ln w="12700">
            <a:solidFill>
              <a:srgbClr val="F49512"/>
            </a:solidFill>
            <a:prstDash val="solid"/>
          </a:ln>
        </p:spPr>
      </p:sp>
      <p:sp>
        <p:nvSpPr>
          <p:cNvPr id="22" name="Text 19"/>
          <p:cNvSpPr/>
          <p:nvPr/>
        </p:nvSpPr>
        <p:spPr>
          <a:xfrm>
            <a:off x="457200" y="3163824"/>
            <a:ext cx="457200" cy="45720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A4</a:t>
            </a:r>
            <a:endParaRPr lang="en-US" sz="1100" dirty="0"/>
          </a:p>
        </p:txBody>
      </p:sp>
      <p:sp>
        <p:nvSpPr>
          <p:cNvPr id="23" name="Text 20"/>
          <p:cNvSpPr/>
          <p:nvPr/>
        </p:nvSpPr>
        <p:spPr>
          <a:xfrm>
            <a:off x="1051560" y="3127248"/>
            <a:ext cx="6035040" cy="274320"/>
          </a:xfrm>
          <a:prstGeom prst="rect">
            <a:avLst/>
          </a:prstGeom>
          <a:noFill/>
          <a:ln/>
        </p:spPr>
        <p:txBody>
          <a:bodyPr wrap="square" lIns="0" tIns="0" rIns="0" bIns="0" rtlCol="0" anchor="ctr"/>
          <a:lstStyle/>
          <a:p>
            <a:pPr indent="0" marL="0">
              <a:buNone/>
            </a:pPr>
            <a:r>
              <a:rPr lang="en-US" sz="1250" b="1" dirty="0">
                <a:solidFill>
                  <a:srgbClr val="303838"/>
                </a:solidFill>
                <a:latin typeface="Calibri" pitchFamily="34" charset="0"/>
                <a:ea typeface="Calibri" pitchFamily="34" charset="-122"/>
                <a:cs typeface="Calibri" pitchFamily="34" charset="-120"/>
              </a:rPr>
              <a:t>Mini cahier des charges</a:t>
            </a:r>
            <a:endParaRPr lang="en-US" sz="1250" dirty="0"/>
          </a:p>
        </p:txBody>
      </p:sp>
      <p:sp>
        <p:nvSpPr>
          <p:cNvPr id="24" name="Text 21"/>
          <p:cNvSpPr/>
          <p:nvPr/>
        </p:nvSpPr>
        <p:spPr>
          <a:xfrm>
            <a:off x="1051560" y="3401568"/>
            <a:ext cx="6035040" cy="256032"/>
          </a:xfrm>
          <a:prstGeom prst="rect">
            <a:avLst/>
          </a:prstGeom>
          <a:noFill/>
          <a:ln/>
        </p:spPr>
        <p:txBody>
          <a:bodyPr wrap="square" lIns="0" tIns="0" rIns="0" bIns="0" rtlCol="0" anchor="ctr"/>
          <a:lstStyle/>
          <a:p>
            <a:pPr indent="0" marL="0">
              <a:buNone/>
            </a:pPr>
            <a:r>
              <a:rPr lang="en-US" sz="1050" dirty="0">
                <a:solidFill>
                  <a:srgbClr val="6B7280"/>
                </a:solidFill>
                <a:latin typeface="Calibri" pitchFamily="34" charset="0"/>
                <a:ea typeface="Calibri" pitchFamily="34" charset="-122"/>
                <a:cs typeface="Calibri" pitchFamily="34" charset="-120"/>
              </a:rPr>
              <a:t>Cinq fonctions avec critère, niveau, flexibilité, et le hors périmètre</a:t>
            </a:r>
            <a:endParaRPr lang="en-US" sz="1050" dirty="0"/>
          </a:p>
        </p:txBody>
      </p:sp>
      <p:sp>
        <p:nvSpPr>
          <p:cNvPr id="25" name="Text 22"/>
          <p:cNvSpPr/>
          <p:nvPr/>
        </p:nvSpPr>
        <p:spPr>
          <a:xfrm>
            <a:off x="7589520" y="3163824"/>
            <a:ext cx="1097280" cy="457200"/>
          </a:xfrm>
          <a:prstGeom prst="rect">
            <a:avLst/>
          </a:prstGeom>
          <a:noFill/>
          <a:ln/>
        </p:spPr>
        <p:txBody>
          <a:bodyPr wrap="square" lIns="0" tIns="0" rIns="0" bIns="0" rtlCol="0" anchor="ctr"/>
          <a:lstStyle/>
          <a:p>
            <a:pPr algn="r" indent="0" marL="0">
              <a:buNone/>
            </a:pPr>
            <a:r>
              <a:rPr lang="en-US" sz="1100" b="1" dirty="0">
                <a:solidFill>
                  <a:srgbClr val="004F9F"/>
                </a:solidFill>
                <a:latin typeface="Calibri" pitchFamily="34" charset="0"/>
                <a:ea typeface="Calibri" pitchFamily="34" charset="-122"/>
                <a:cs typeface="Calibri" pitchFamily="34" charset="-120"/>
              </a:rPr>
              <a:t>12 min</a:t>
            </a:r>
            <a:endParaRPr lang="en-US" sz="1100" dirty="0"/>
          </a:p>
        </p:txBody>
      </p:sp>
      <p:sp>
        <p:nvSpPr>
          <p:cNvPr id="26" name="Shape 23"/>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27" name="Text 24"/>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En binôme, 35 min · consigne : aucune fonction ne cite de solution technique.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303838"/>
        </a:solidFill>
      </p:bgPr>
    </p:bg>
    <p:spTree>
      <p:nvGrpSpPr>
        <p:cNvPr id="1" name=""/>
        <p:cNvGrpSpPr/>
        <p:nvPr/>
      </p:nvGrpSpPr>
      <p:grpSpPr>
        <a:xfrm>
          <a:off x="0" y="0"/>
          <a:ext cx="0" cy="0"/>
          <a:chOff x="0" y="0"/>
          <a:chExt cx="0" cy="0"/>
        </a:xfrm>
      </p:grpSpPr>
      <p:sp>
        <p:nvSpPr>
          <p:cNvPr id="2" name="Text 0"/>
          <p:cNvSpPr/>
          <p:nvPr/>
        </p:nvSpPr>
        <p:spPr>
          <a:xfrm>
            <a:off x="548640" y="1463040"/>
            <a:ext cx="7315200" cy="274320"/>
          </a:xfrm>
          <a:prstGeom prst="rect">
            <a:avLst/>
          </a:prstGeom>
          <a:noFill/>
          <a:ln/>
        </p:spPr>
        <p:txBody>
          <a:bodyPr wrap="square" lIns="0" tIns="0" rIns="0" bIns="0" rtlCol="0" anchor="ctr"/>
          <a:lstStyle/>
          <a:p>
            <a:pPr indent="0" marL="0">
              <a:buNone/>
            </a:pPr>
            <a:r>
              <a:rPr lang="en-US" sz="1100" b="1" spc="100" kern="0" dirty="0">
                <a:solidFill>
                  <a:srgbClr val="F49512"/>
                </a:solidFill>
                <a:latin typeface="Calibri" pitchFamily="34" charset="0"/>
                <a:ea typeface="Calibri" pitchFamily="34" charset="-122"/>
                <a:cs typeface="Calibri" pitchFamily="34" charset="-120"/>
              </a:rPr>
              <a:t>BLOC B · 25 MIN</a:t>
            </a:r>
            <a:endParaRPr lang="en-US" sz="1100" dirty="0"/>
          </a:p>
        </p:txBody>
      </p:sp>
      <p:sp>
        <p:nvSpPr>
          <p:cNvPr id="3" name="Text 1"/>
          <p:cNvSpPr/>
          <p:nvPr/>
        </p:nvSpPr>
        <p:spPr>
          <a:xfrm>
            <a:off x="548640" y="1920240"/>
            <a:ext cx="7772400" cy="73152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Planifier : la méthode classique</a:t>
            </a:r>
            <a:endParaRPr lang="en-US" sz="2800" dirty="0"/>
          </a:p>
        </p:txBody>
      </p:sp>
      <p:sp>
        <p:nvSpPr>
          <p:cNvPr id="4" name="Text 2"/>
          <p:cNvSpPr/>
          <p:nvPr/>
        </p:nvSpPr>
        <p:spPr>
          <a:xfrm>
            <a:off x="548640" y="2743200"/>
            <a:ext cx="7772400" cy="457200"/>
          </a:xfrm>
          <a:prstGeom prst="rect">
            <a:avLst/>
          </a:prstGeom>
          <a:noFill/>
          <a:ln/>
        </p:spPr>
        <p:txBody>
          <a:bodyPr wrap="square" lIns="0" tIns="0" rIns="0" bIns="0" rtlCol="0" anchor="ctr"/>
          <a:lstStyle/>
          <a:p>
            <a:pPr indent="0" marL="0">
              <a:buNone/>
            </a:pPr>
            <a:r>
              <a:rPr lang="en-US" sz="1300" dirty="0">
                <a:solidFill>
                  <a:srgbClr val="D1D5DB"/>
                </a:solidFill>
                <a:latin typeface="Calibri" pitchFamily="34" charset="0"/>
                <a:ea typeface="Calibri" pitchFamily="34" charset="-122"/>
                <a:cs typeface="Calibri" pitchFamily="34" charset="-120"/>
              </a:rPr>
              <a:t>Tout prévoir au départ, puis dérouler le plan</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Cascade et cycle en V : tout prévoir, puis vérifier</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21</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914400"/>
            <a:ext cx="1737360" cy="411480"/>
          </a:xfrm>
          <a:prstGeom prst="roundRect">
            <a:avLst>
              <a:gd name="adj" fmla="val 11111"/>
            </a:avLst>
          </a:prstGeom>
          <a:solidFill>
            <a:srgbClr val="303838"/>
          </a:solidFill>
          <a:ln w="12700">
            <a:solidFill>
              <a:srgbClr val="303838"/>
            </a:solidFill>
            <a:prstDash val="solid"/>
          </a:ln>
        </p:spPr>
      </p:sp>
      <p:sp>
        <p:nvSpPr>
          <p:cNvPr id="7" name="Text 4"/>
          <p:cNvSpPr/>
          <p:nvPr/>
        </p:nvSpPr>
        <p:spPr>
          <a:xfrm>
            <a:off x="457200" y="914400"/>
            <a:ext cx="1737360" cy="41148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Expression du besoin</a:t>
            </a:r>
            <a:endParaRPr lang="en-US" sz="1000" dirty="0"/>
          </a:p>
        </p:txBody>
      </p:sp>
      <p:sp>
        <p:nvSpPr>
          <p:cNvPr id="8" name="Shape 5"/>
          <p:cNvSpPr/>
          <p:nvPr/>
        </p:nvSpPr>
        <p:spPr>
          <a:xfrm>
            <a:off x="3931920" y="914400"/>
            <a:ext cx="1737360" cy="411480"/>
          </a:xfrm>
          <a:prstGeom prst="roundRect">
            <a:avLst>
              <a:gd name="adj" fmla="val 11111"/>
            </a:avLst>
          </a:prstGeom>
          <a:solidFill>
            <a:srgbClr val="004F9F"/>
          </a:solidFill>
          <a:ln w="12700">
            <a:solidFill>
              <a:srgbClr val="004F9F"/>
            </a:solidFill>
            <a:prstDash val="solid"/>
          </a:ln>
        </p:spPr>
      </p:sp>
      <p:sp>
        <p:nvSpPr>
          <p:cNvPr id="9" name="Text 6"/>
          <p:cNvSpPr/>
          <p:nvPr/>
        </p:nvSpPr>
        <p:spPr>
          <a:xfrm>
            <a:off x="3931920" y="914400"/>
            <a:ext cx="1737360" cy="41148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Recette</a:t>
            </a:r>
            <a:endParaRPr lang="en-US" sz="1000" dirty="0"/>
          </a:p>
        </p:txBody>
      </p:sp>
      <p:sp>
        <p:nvSpPr>
          <p:cNvPr id="10" name="Shape 7"/>
          <p:cNvSpPr/>
          <p:nvPr/>
        </p:nvSpPr>
        <p:spPr>
          <a:xfrm>
            <a:off x="2194560" y="1120140"/>
            <a:ext cx="1737360" cy="0"/>
          </a:xfrm>
          <a:prstGeom prst="line">
            <a:avLst/>
          </a:prstGeom>
          <a:noFill/>
          <a:ln w="12700">
            <a:solidFill>
              <a:srgbClr val="F49512"/>
            </a:solidFill>
            <a:prstDash val="dash"/>
          </a:ln>
        </p:spPr>
      </p:sp>
      <p:sp>
        <p:nvSpPr>
          <p:cNvPr id="11" name="Shape 8"/>
          <p:cNvSpPr/>
          <p:nvPr/>
        </p:nvSpPr>
        <p:spPr>
          <a:xfrm>
            <a:off x="822960" y="1481328"/>
            <a:ext cx="1737360" cy="411480"/>
          </a:xfrm>
          <a:prstGeom prst="roundRect">
            <a:avLst>
              <a:gd name="adj" fmla="val 11111"/>
            </a:avLst>
          </a:prstGeom>
          <a:solidFill>
            <a:srgbClr val="303838"/>
          </a:solidFill>
          <a:ln w="12700">
            <a:solidFill>
              <a:srgbClr val="303838"/>
            </a:solidFill>
            <a:prstDash val="solid"/>
          </a:ln>
        </p:spPr>
      </p:sp>
      <p:sp>
        <p:nvSpPr>
          <p:cNvPr id="12" name="Text 9"/>
          <p:cNvSpPr/>
          <p:nvPr/>
        </p:nvSpPr>
        <p:spPr>
          <a:xfrm>
            <a:off x="822960" y="1481328"/>
            <a:ext cx="1737360" cy="41148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Spécifications</a:t>
            </a:r>
            <a:endParaRPr lang="en-US" sz="1000" dirty="0"/>
          </a:p>
        </p:txBody>
      </p:sp>
      <p:sp>
        <p:nvSpPr>
          <p:cNvPr id="13" name="Shape 10"/>
          <p:cNvSpPr/>
          <p:nvPr/>
        </p:nvSpPr>
        <p:spPr>
          <a:xfrm>
            <a:off x="3566160" y="1481328"/>
            <a:ext cx="1737360" cy="411480"/>
          </a:xfrm>
          <a:prstGeom prst="roundRect">
            <a:avLst>
              <a:gd name="adj" fmla="val 11111"/>
            </a:avLst>
          </a:prstGeom>
          <a:solidFill>
            <a:srgbClr val="004F9F"/>
          </a:solidFill>
          <a:ln w="12700">
            <a:solidFill>
              <a:srgbClr val="004F9F"/>
            </a:solidFill>
            <a:prstDash val="solid"/>
          </a:ln>
        </p:spPr>
      </p:sp>
      <p:sp>
        <p:nvSpPr>
          <p:cNvPr id="14" name="Text 11"/>
          <p:cNvSpPr/>
          <p:nvPr/>
        </p:nvSpPr>
        <p:spPr>
          <a:xfrm>
            <a:off x="3566160" y="1481328"/>
            <a:ext cx="1737360" cy="41148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Validation</a:t>
            </a:r>
            <a:endParaRPr lang="en-US" sz="1000" dirty="0"/>
          </a:p>
        </p:txBody>
      </p:sp>
      <p:sp>
        <p:nvSpPr>
          <p:cNvPr id="15" name="Shape 12"/>
          <p:cNvSpPr/>
          <p:nvPr/>
        </p:nvSpPr>
        <p:spPr>
          <a:xfrm>
            <a:off x="2560320" y="1687068"/>
            <a:ext cx="1005840" cy="0"/>
          </a:xfrm>
          <a:prstGeom prst="line">
            <a:avLst/>
          </a:prstGeom>
          <a:noFill/>
          <a:ln w="12700">
            <a:solidFill>
              <a:srgbClr val="F49512"/>
            </a:solidFill>
            <a:prstDash val="dash"/>
          </a:ln>
        </p:spPr>
      </p:sp>
      <p:sp>
        <p:nvSpPr>
          <p:cNvPr id="16" name="Shape 13"/>
          <p:cNvSpPr/>
          <p:nvPr/>
        </p:nvSpPr>
        <p:spPr>
          <a:xfrm>
            <a:off x="1188720" y="2048256"/>
            <a:ext cx="1737360" cy="411480"/>
          </a:xfrm>
          <a:prstGeom prst="roundRect">
            <a:avLst>
              <a:gd name="adj" fmla="val 11111"/>
            </a:avLst>
          </a:prstGeom>
          <a:solidFill>
            <a:srgbClr val="303838"/>
          </a:solidFill>
          <a:ln w="12700">
            <a:solidFill>
              <a:srgbClr val="303838"/>
            </a:solidFill>
            <a:prstDash val="solid"/>
          </a:ln>
        </p:spPr>
      </p:sp>
      <p:sp>
        <p:nvSpPr>
          <p:cNvPr id="17" name="Text 14"/>
          <p:cNvSpPr/>
          <p:nvPr/>
        </p:nvSpPr>
        <p:spPr>
          <a:xfrm>
            <a:off x="1188720" y="2048256"/>
            <a:ext cx="1737360" cy="41148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Conception</a:t>
            </a:r>
            <a:endParaRPr lang="en-US" sz="1000" dirty="0"/>
          </a:p>
        </p:txBody>
      </p:sp>
      <p:sp>
        <p:nvSpPr>
          <p:cNvPr id="18" name="Shape 15"/>
          <p:cNvSpPr/>
          <p:nvPr/>
        </p:nvSpPr>
        <p:spPr>
          <a:xfrm>
            <a:off x="3200400" y="2048256"/>
            <a:ext cx="1737360" cy="411480"/>
          </a:xfrm>
          <a:prstGeom prst="roundRect">
            <a:avLst>
              <a:gd name="adj" fmla="val 11111"/>
            </a:avLst>
          </a:prstGeom>
          <a:solidFill>
            <a:srgbClr val="004F9F"/>
          </a:solidFill>
          <a:ln w="12700">
            <a:solidFill>
              <a:srgbClr val="004F9F"/>
            </a:solidFill>
            <a:prstDash val="solid"/>
          </a:ln>
        </p:spPr>
      </p:sp>
      <p:sp>
        <p:nvSpPr>
          <p:cNvPr id="19" name="Text 16"/>
          <p:cNvSpPr/>
          <p:nvPr/>
        </p:nvSpPr>
        <p:spPr>
          <a:xfrm>
            <a:off x="3200400" y="2048256"/>
            <a:ext cx="1737360" cy="41148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Intégration</a:t>
            </a:r>
            <a:endParaRPr lang="en-US" sz="1000" dirty="0"/>
          </a:p>
        </p:txBody>
      </p:sp>
      <p:sp>
        <p:nvSpPr>
          <p:cNvPr id="20" name="Shape 17"/>
          <p:cNvSpPr/>
          <p:nvPr/>
        </p:nvSpPr>
        <p:spPr>
          <a:xfrm>
            <a:off x="2926080" y="2253996"/>
            <a:ext cx="274320" cy="0"/>
          </a:xfrm>
          <a:prstGeom prst="line">
            <a:avLst/>
          </a:prstGeom>
          <a:noFill/>
          <a:ln w="12700">
            <a:solidFill>
              <a:srgbClr val="F49512"/>
            </a:solidFill>
            <a:prstDash val="dash"/>
          </a:ln>
        </p:spPr>
      </p:sp>
      <p:sp>
        <p:nvSpPr>
          <p:cNvPr id="21" name="Shape 18"/>
          <p:cNvSpPr/>
          <p:nvPr/>
        </p:nvSpPr>
        <p:spPr>
          <a:xfrm>
            <a:off x="2194560" y="2651760"/>
            <a:ext cx="1737360" cy="411480"/>
          </a:xfrm>
          <a:prstGeom prst="roundRect">
            <a:avLst>
              <a:gd name="adj" fmla="val 11111"/>
            </a:avLst>
          </a:prstGeom>
          <a:solidFill>
            <a:srgbClr val="F49512"/>
          </a:solidFill>
          <a:ln w="12700">
            <a:solidFill>
              <a:srgbClr val="F49512"/>
            </a:solidFill>
            <a:prstDash val="solid"/>
          </a:ln>
        </p:spPr>
      </p:sp>
      <p:sp>
        <p:nvSpPr>
          <p:cNvPr id="22" name="Text 19"/>
          <p:cNvSpPr/>
          <p:nvPr/>
        </p:nvSpPr>
        <p:spPr>
          <a:xfrm>
            <a:off x="2194560" y="2651760"/>
            <a:ext cx="1737360" cy="41148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Réalisation</a:t>
            </a:r>
            <a:endParaRPr lang="en-US" sz="1000" dirty="0"/>
          </a:p>
        </p:txBody>
      </p:sp>
      <p:sp>
        <p:nvSpPr>
          <p:cNvPr id="23" name="Shape 20"/>
          <p:cNvSpPr/>
          <p:nvPr/>
        </p:nvSpPr>
        <p:spPr>
          <a:xfrm>
            <a:off x="5943600" y="868680"/>
            <a:ext cx="2743200" cy="1417320"/>
          </a:xfrm>
          <a:prstGeom prst="roundRect">
            <a:avLst>
              <a:gd name="adj" fmla="val 3871"/>
            </a:avLst>
          </a:prstGeom>
          <a:solidFill>
            <a:srgbClr val="F3F4F6"/>
          </a:solidFill>
          <a:ln w="12700">
            <a:solidFill>
              <a:srgbClr val="F3F4F6"/>
            </a:solidFill>
            <a:prstDash val="solid"/>
          </a:ln>
        </p:spPr>
      </p:sp>
      <p:sp>
        <p:nvSpPr>
          <p:cNvPr id="24" name="Shape 21"/>
          <p:cNvSpPr/>
          <p:nvPr/>
        </p:nvSpPr>
        <p:spPr>
          <a:xfrm>
            <a:off x="5943600" y="868680"/>
            <a:ext cx="2743200" cy="54864"/>
          </a:xfrm>
          <a:prstGeom prst="rect">
            <a:avLst/>
          </a:prstGeom>
          <a:solidFill>
            <a:srgbClr val="5B8A2E"/>
          </a:solidFill>
          <a:ln w="12700">
            <a:solidFill>
              <a:srgbClr val="5B8A2E"/>
            </a:solidFill>
            <a:prstDash val="solid"/>
          </a:ln>
        </p:spPr>
      </p:sp>
      <p:sp>
        <p:nvSpPr>
          <p:cNvPr id="25" name="Text 22"/>
          <p:cNvSpPr/>
          <p:nvPr/>
        </p:nvSpPr>
        <p:spPr>
          <a:xfrm>
            <a:off x="6071616" y="978408"/>
            <a:ext cx="248716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Forces</a:t>
            </a:r>
            <a:endParaRPr lang="en-US" sz="1200" dirty="0"/>
          </a:p>
        </p:txBody>
      </p:sp>
      <p:sp>
        <p:nvSpPr>
          <p:cNvPr id="26" name="Text 23"/>
          <p:cNvSpPr/>
          <p:nvPr/>
        </p:nvSpPr>
        <p:spPr>
          <a:xfrm>
            <a:off x="6071616" y="1325880"/>
            <a:ext cx="2487168" cy="86868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Jalons clairs, engagements écrits, budget maîtrisé, contrôle à chaque étape.</a:t>
            </a:r>
            <a:endParaRPr lang="en-US" sz="1050" dirty="0"/>
          </a:p>
        </p:txBody>
      </p:sp>
      <p:sp>
        <p:nvSpPr>
          <p:cNvPr id="27" name="Shape 24"/>
          <p:cNvSpPr/>
          <p:nvPr/>
        </p:nvSpPr>
        <p:spPr>
          <a:xfrm>
            <a:off x="5943600" y="2377440"/>
            <a:ext cx="2743200" cy="1645920"/>
          </a:xfrm>
          <a:prstGeom prst="roundRect">
            <a:avLst>
              <a:gd name="adj" fmla="val 3333"/>
            </a:avLst>
          </a:prstGeom>
          <a:solidFill>
            <a:srgbClr val="F3F4F6"/>
          </a:solidFill>
          <a:ln w="12700">
            <a:solidFill>
              <a:srgbClr val="F3F4F6"/>
            </a:solidFill>
            <a:prstDash val="solid"/>
          </a:ln>
        </p:spPr>
      </p:sp>
      <p:sp>
        <p:nvSpPr>
          <p:cNvPr id="28" name="Shape 25"/>
          <p:cNvSpPr/>
          <p:nvPr/>
        </p:nvSpPr>
        <p:spPr>
          <a:xfrm>
            <a:off x="5943600" y="2377440"/>
            <a:ext cx="2743200" cy="54864"/>
          </a:xfrm>
          <a:prstGeom prst="rect">
            <a:avLst/>
          </a:prstGeom>
          <a:solidFill>
            <a:srgbClr val="EA5425"/>
          </a:solidFill>
          <a:ln w="12700">
            <a:solidFill>
              <a:srgbClr val="EA5425"/>
            </a:solidFill>
            <a:prstDash val="solid"/>
          </a:ln>
        </p:spPr>
      </p:sp>
      <p:sp>
        <p:nvSpPr>
          <p:cNvPr id="29" name="Text 26"/>
          <p:cNvSpPr/>
          <p:nvPr/>
        </p:nvSpPr>
        <p:spPr>
          <a:xfrm>
            <a:off x="6071616" y="2487168"/>
            <a:ext cx="248716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Limites</a:t>
            </a:r>
            <a:endParaRPr lang="en-US" sz="1200" dirty="0"/>
          </a:p>
        </p:txBody>
      </p:sp>
      <p:sp>
        <p:nvSpPr>
          <p:cNvPr id="30" name="Text 27"/>
          <p:cNvSpPr/>
          <p:nvPr/>
        </p:nvSpPr>
        <p:spPr>
          <a:xfrm>
            <a:off x="6071616" y="2834640"/>
            <a:ext cx="2487168" cy="109728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Le client voit le résultat à la fin ; un besoin mal compris ou qui change coûte très cher.</a:t>
            </a:r>
            <a:endParaRPr lang="en-US" sz="1050" dirty="0"/>
          </a:p>
        </p:txBody>
      </p:sp>
      <p:sp>
        <p:nvSpPr>
          <p:cNvPr id="31" name="Text 28"/>
          <p:cNvSpPr/>
          <p:nvPr/>
        </p:nvSpPr>
        <p:spPr>
          <a:xfrm>
            <a:off x="457200" y="3291840"/>
            <a:ext cx="5303520" cy="640080"/>
          </a:xfrm>
          <a:prstGeom prst="rect">
            <a:avLst/>
          </a:prstGeom>
          <a:noFill/>
          <a:ln/>
        </p:spPr>
        <p:txBody>
          <a:bodyPr wrap="square" lIns="0" tIns="0" rIns="0" bIns="0" rtlCol="0" anchor="ctr"/>
          <a:lstStyle/>
          <a:p>
            <a:pPr indent="0" marL="0">
              <a:buNone/>
            </a:pPr>
            <a:r>
              <a:rPr lang="en-US" sz="1100" i="1" dirty="0">
                <a:solidFill>
                  <a:srgbClr val="303838"/>
                </a:solidFill>
                <a:latin typeface="Calibri" pitchFamily="34" charset="0"/>
                <a:ea typeface="Calibri" pitchFamily="34" charset="-122"/>
                <a:cs typeface="Calibri" pitchFamily="34" charset="-120"/>
              </a:rPr>
              <a:t>Adapté quand on sait exactement quoi faire et comment le faire : mise aux normes, déménagement, construction.</a:t>
            </a:r>
            <a:endParaRPr lang="en-US" sz="1100" dirty="0"/>
          </a:p>
        </p:txBody>
      </p:sp>
      <p:sp>
        <p:nvSpPr>
          <p:cNvPr id="32" name="Shape 29"/>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33" name="Text 30"/>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Le cahier des charges est le socle de la méthode classique : tout le plan en découle.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Du besoin aux tâches : l'organigramme des tâches (WBS)</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22</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3429000" y="868680"/>
            <a:ext cx="2286000" cy="457200"/>
          </a:xfrm>
          <a:prstGeom prst="roundRect">
            <a:avLst>
              <a:gd name="adj" fmla="val 10000"/>
            </a:avLst>
          </a:prstGeom>
          <a:solidFill>
            <a:srgbClr val="303838"/>
          </a:solidFill>
          <a:ln w="12700">
            <a:solidFill>
              <a:srgbClr val="303838"/>
            </a:solidFill>
            <a:prstDash val="solid"/>
          </a:ln>
        </p:spPr>
      </p:sp>
      <p:sp>
        <p:nvSpPr>
          <p:cNvPr id="7" name="Text 4"/>
          <p:cNvSpPr/>
          <p:nvPr/>
        </p:nvSpPr>
        <p:spPr>
          <a:xfrm>
            <a:off x="3429000" y="868680"/>
            <a:ext cx="2286000" cy="45720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Projet Vauban Care</a:t>
            </a:r>
            <a:endParaRPr lang="en-US" sz="1150" dirty="0"/>
          </a:p>
        </p:txBody>
      </p:sp>
      <p:sp>
        <p:nvSpPr>
          <p:cNvPr id="8" name="Shape 5"/>
          <p:cNvSpPr/>
          <p:nvPr/>
        </p:nvSpPr>
        <p:spPr>
          <a:xfrm>
            <a:off x="1783080" y="1508760"/>
            <a:ext cx="5577840" cy="0"/>
          </a:xfrm>
          <a:prstGeom prst="line">
            <a:avLst/>
          </a:prstGeom>
          <a:noFill/>
          <a:ln w="12700">
            <a:solidFill>
              <a:srgbClr val="6B7280"/>
            </a:solidFill>
            <a:prstDash val="solid"/>
          </a:ln>
        </p:spPr>
      </p:sp>
      <p:sp>
        <p:nvSpPr>
          <p:cNvPr id="9" name="Shape 6"/>
          <p:cNvSpPr/>
          <p:nvPr/>
        </p:nvSpPr>
        <p:spPr>
          <a:xfrm>
            <a:off x="4572000" y="1325880"/>
            <a:ext cx="0" cy="182880"/>
          </a:xfrm>
          <a:prstGeom prst="line">
            <a:avLst/>
          </a:prstGeom>
          <a:noFill/>
          <a:ln w="12700">
            <a:solidFill>
              <a:srgbClr val="6B7280"/>
            </a:solidFill>
            <a:prstDash val="solid"/>
          </a:ln>
        </p:spPr>
      </p:sp>
      <p:sp>
        <p:nvSpPr>
          <p:cNvPr id="10" name="Shape 7"/>
          <p:cNvSpPr/>
          <p:nvPr/>
        </p:nvSpPr>
        <p:spPr>
          <a:xfrm>
            <a:off x="1783080" y="1508760"/>
            <a:ext cx="0" cy="182880"/>
          </a:xfrm>
          <a:prstGeom prst="line">
            <a:avLst/>
          </a:prstGeom>
          <a:noFill/>
          <a:ln w="12700">
            <a:solidFill>
              <a:srgbClr val="6B7280"/>
            </a:solidFill>
            <a:prstDash val="solid"/>
          </a:ln>
        </p:spPr>
      </p:sp>
      <p:sp>
        <p:nvSpPr>
          <p:cNvPr id="11" name="Shape 8"/>
          <p:cNvSpPr/>
          <p:nvPr/>
        </p:nvSpPr>
        <p:spPr>
          <a:xfrm>
            <a:off x="685800" y="1691640"/>
            <a:ext cx="2194560" cy="438912"/>
          </a:xfrm>
          <a:prstGeom prst="roundRect">
            <a:avLst>
              <a:gd name="adj" fmla="val 10417"/>
            </a:avLst>
          </a:prstGeom>
          <a:solidFill>
            <a:srgbClr val="004F9F"/>
          </a:solidFill>
          <a:ln w="12700">
            <a:solidFill>
              <a:srgbClr val="004F9F"/>
            </a:solidFill>
            <a:prstDash val="solid"/>
          </a:ln>
        </p:spPr>
      </p:sp>
      <p:sp>
        <p:nvSpPr>
          <p:cNvPr id="12" name="Text 9"/>
          <p:cNvSpPr/>
          <p:nvPr/>
        </p:nvSpPr>
        <p:spPr>
          <a:xfrm>
            <a:off x="685800" y="1691640"/>
            <a:ext cx="2194560" cy="438912"/>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Lot 1 · Cadrer et choisir</a:t>
            </a:r>
            <a:endParaRPr lang="en-US" sz="1050" dirty="0"/>
          </a:p>
        </p:txBody>
      </p:sp>
      <p:sp>
        <p:nvSpPr>
          <p:cNvPr id="13" name="Shape 10"/>
          <p:cNvSpPr/>
          <p:nvPr/>
        </p:nvSpPr>
        <p:spPr>
          <a:xfrm>
            <a:off x="822960" y="2286000"/>
            <a:ext cx="2057400" cy="402336"/>
          </a:xfrm>
          <a:prstGeom prst="roundRect">
            <a:avLst>
              <a:gd name="adj" fmla="val 9091"/>
            </a:avLst>
          </a:prstGeom>
          <a:solidFill>
            <a:srgbClr val="F3F4F6"/>
          </a:solidFill>
          <a:ln w="12700">
            <a:solidFill>
              <a:srgbClr val="D1D5DB"/>
            </a:solidFill>
            <a:prstDash val="solid"/>
          </a:ln>
        </p:spPr>
      </p:sp>
      <p:sp>
        <p:nvSpPr>
          <p:cNvPr id="14" name="Text 11"/>
          <p:cNvSpPr/>
          <p:nvPr/>
        </p:nvSpPr>
        <p:spPr>
          <a:xfrm>
            <a:off x="868680" y="2286000"/>
            <a:ext cx="1965960" cy="402336"/>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A Cadrage et cahier des charges</a:t>
            </a:r>
            <a:endParaRPr lang="en-US" sz="950" dirty="0"/>
          </a:p>
        </p:txBody>
      </p:sp>
      <p:sp>
        <p:nvSpPr>
          <p:cNvPr id="15" name="Shape 12"/>
          <p:cNvSpPr/>
          <p:nvPr/>
        </p:nvSpPr>
        <p:spPr>
          <a:xfrm>
            <a:off x="822960" y="2788920"/>
            <a:ext cx="2057400" cy="402336"/>
          </a:xfrm>
          <a:prstGeom prst="roundRect">
            <a:avLst>
              <a:gd name="adj" fmla="val 9091"/>
            </a:avLst>
          </a:prstGeom>
          <a:solidFill>
            <a:srgbClr val="F3F4F6"/>
          </a:solidFill>
          <a:ln w="12700">
            <a:solidFill>
              <a:srgbClr val="D1D5DB"/>
            </a:solidFill>
            <a:prstDash val="solid"/>
          </a:ln>
        </p:spPr>
      </p:sp>
      <p:sp>
        <p:nvSpPr>
          <p:cNvPr id="16" name="Text 13"/>
          <p:cNvSpPr/>
          <p:nvPr/>
        </p:nvSpPr>
        <p:spPr>
          <a:xfrm>
            <a:off x="868680" y="2788920"/>
            <a:ext cx="1965960" cy="402336"/>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B Choix de l'outil (3 prestataires)</a:t>
            </a:r>
            <a:endParaRPr lang="en-US" sz="950" dirty="0"/>
          </a:p>
        </p:txBody>
      </p:sp>
      <p:sp>
        <p:nvSpPr>
          <p:cNvPr id="17" name="Shape 14"/>
          <p:cNvSpPr/>
          <p:nvPr/>
        </p:nvSpPr>
        <p:spPr>
          <a:xfrm>
            <a:off x="4572000" y="1508760"/>
            <a:ext cx="0" cy="182880"/>
          </a:xfrm>
          <a:prstGeom prst="line">
            <a:avLst/>
          </a:prstGeom>
          <a:noFill/>
          <a:ln w="12700">
            <a:solidFill>
              <a:srgbClr val="6B7280"/>
            </a:solidFill>
            <a:prstDash val="solid"/>
          </a:ln>
        </p:spPr>
      </p:sp>
      <p:sp>
        <p:nvSpPr>
          <p:cNvPr id="18" name="Shape 15"/>
          <p:cNvSpPr/>
          <p:nvPr/>
        </p:nvSpPr>
        <p:spPr>
          <a:xfrm>
            <a:off x="3474720" y="1691640"/>
            <a:ext cx="2194560" cy="438912"/>
          </a:xfrm>
          <a:prstGeom prst="roundRect">
            <a:avLst>
              <a:gd name="adj" fmla="val 10417"/>
            </a:avLst>
          </a:prstGeom>
          <a:solidFill>
            <a:srgbClr val="004F9F"/>
          </a:solidFill>
          <a:ln w="12700">
            <a:solidFill>
              <a:srgbClr val="004F9F"/>
            </a:solidFill>
            <a:prstDash val="solid"/>
          </a:ln>
        </p:spPr>
      </p:sp>
      <p:sp>
        <p:nvSpPr>
          <p:cNvPr id="19" name="Text 16"/>
          <p:cNvSpPr/>
          <p:nvPr/>
        </p:nvSpPr>
        <p:spPr>
          <a:xfrm>
            <a:off x="3474720" y="1691640"/>
            <a:ext cx="2194560" cy="438912"/>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Lot 2 · Mettre en place</a:t>
            </a:r>
            <a:endParaRPr lang="en-US" sz="1050" dirty="0"/>
          </a:p>
        </p:txBody>
      </p:sp>
      <p:sp>
        <p:nvSpPr>
          <p:cNvPr id="20" name="Shape 17"/>
          <p:cNvSpPr/>
          <p:nvPr/>
        </p:nvSpPr>
        <p:spPr>
          <a:xfrm>
            <a:off x="3611880" y="2286000"/>
            <a:ext cx="2057400" cy="402336"/>
          </a:xfrm>
          <a:prstGeom prst="roundRect">
            <a:avLst>
              <a:gd name="adj" fmla="val 9091"/>
            </a:avLst>
          </a:prstGeom>
          <a:solidFill>
            <a:srgbClr val="F3F4F6"/>
          </a:solidFill>
          <a:ln w="12700">
            <a:solidFill>
              <a:srgbClr val="D1D5DB"/>
            </a:solidFill>
            <a:prstDash val="solid"/>
          </a:ln>
        </p:spPr>
      </p:sp>
      <p:sp>
        <p:nvSpPr>
          <p:cNvPr id="21" name="Text 18"/>
          <p:cNvSpPr/>
          <p:nvPr/>
        </p:nvSpPr>
        <p:spPr>
          <a:xfrm>
            <a:off x="3657600" y="2286000"/>
            <a:ext cx="1965960" cy="402336"/>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C Paramétrage de l'outil</a:t>
            </a:r>
            <a:endParaRPr lang="en-US" sz="950" dirty="0"/>
          </a:p>
        </p:txBody>
      </p:sp>
      <p:sp>
        <p:nvSpPr>
          <p:cNvPr id="22" name="Shape 19"/>
          <p:cNvSpPr/>
          <p:nvPr/>
        </p:nvSpPr>
        <p:spPr>
          <a:xfrm>
            <a:off x="3611880" y="2788920"/>
            <a:ext cx="2057400" cy="402336"/>
          </a:xfrm>
          <a:prstGeom prst="roundRect">
            <a:avLst>
              <a:gd name="adj" fmla="val 9091"/>
            </a:avLst>
          </a:prstGeom>
          <a:solidFill>
            <a:srgbClr val="F3F4F6"/>
          </a:solidFill>
          <a:ln w="12700">
            <a:solidFill>
              <a:srgbClr val="D1D5DB"/>
            </a:solidFill>
            <a:prstDash val="solid"/>
          </a:ln>
        </p:spPr>
      </p:sp>
      <p:sp>
        <p:nvSpPr>
          <p:cNvPr id="23" name="Text 20"/>
          <p:cNvSpPr/>
          <p:nvPr/>
        </p:nvSpPr>
        <p:spPr>
          <a:xfrm>
            <a:off x="3657600" y="2788920"/>
            <a:ext cx="1965960" cy="402336"/>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D Tests avec 10 clients</a:t>
            </a:r>
            <a:endParaRPr lang="en-US" sz="950" dirty="0"/>
          </a:p>
        </p:txBody>
      </p:sp>
      <p:sp>
        <p:nvSpPr>
          <p:cNvPr id="24" name="Shape 21"/>
          <p:cNvSpPr/>
          <p:nvPr/>
        </p:nvSpPr>
        <p:spPr>
          <a:xfrm>
            <a:off x="3611880" y="3291840"/>
            <a:ext cx="2057400" cy="402336"/>
          </a:xfrm>
          <a:prstGeom prst="roundRect">
            <a:avLst>
              <a:gd name="adj" fmla="val 9091"/>
            </a:avLst>
          </a:prstGeom>
          <a:solidFill>
            <a:srgbClr val="F3F4F6"/>
          </a:solidFill>
          <a:ln w="12700">
            <a:solidFill>
              <a:srgbClr val="D1D5DB"/>
            </a:solidFill>
            <a:prstDash val="solid"/>
          </a:ln>
        </p:spPr>
      </p:sp>
      <p:sp>
        <p:nvSpPr>
          <p:cNvPr id="25" name="Text 22"/>
          <p:cNvSpPr/>
          <p:nvPr/>
        </p:nvSpPr>
        <p:spPr>
          <a:xfrm>
            <a:off x="3657600" y="3291840"/>
            <a:ext cx="1965960" cy="402336"/>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E Formation de l'équipe</a:t>
            </a:r>
            <a:endParaRPr lang="en-US" sz="950" dirty="0"/>
          </a:p>
        </p:txBody>
      </p:sp>
      <p:sp>
        <p:nvSpPr>
          <p:cNvPr id="26" name="Shape 23"/>
          <p:cNvSpPr/>
          <p:nvPr/>
        </p:nvSpPr>
        <p:spPr>
          <a:xfrm>
            <a:off x="7360920" y="1508760"/>
            <a:ext cx="0" cy="182880"/>
          </a:xfrm>
          <a:prstGeom prst="line">
            <a:avLst/>
          </a:prstGeom>
          <a:noFill/>
          <a:ln w="12700">
            <a:solidFill>
              <a:srgbClr val="6B7280"/>
            </a:solidFill>
            <a:prstDash val="solid"/>
          </a:ln>
        </p:spPr>
      </p:sp>
      <p:sp>
        <p:nvSpPr>
          <p:cNvPr id="27" name="Shape 24"/>
          <p:cNvSpPr/>
          <p:nvPr/>
        </p:nvSpPr>
        <p:spPr>
          <a:xfrm>
            <a:off x="6263640" y="1691640"/>
            <a:ext cx="2194560" cy="438912"/>
          </a:xfrm>
          <a:prstGeom prst="roundRect">
            <a:avLst>
              <a:gd name="adj" fmla="val 10417"/>
            </a:avLst>
          </a:prstGeom>
          <a:solidFill>
            <a:srgbClr val="004F9F"/>
          </a:solidFill>
          <a:ln w="12700">
            <a:solidFill>
              <a:srgbClr val="004F9F"/>
            </a:solidFill>
            <a:prstDash val="solid"/>
          </a:ln>
        </p:spPr>
      </p:sp>
      <p:sp>
        <p:nvSpPr>
          <p:cNvPr id="28" name="Text 25"/>
          <p:cNvSpPr/>
          <p:nvPr/>
        </p:nvSpPr>
        <p:spPr>
          <a:xfrm>
            <a:off x="6263640" y="1691640"/>
            <a:ext cx="2194560" cy="438912"/>
          </a:xfrm>
          <a:prstGeom prst="rect">
            <a:avLst/>
          </a:prstGeom>
          <a:noFill/>
          <a:ln/>
        </p:spPr>
        <p:txBody>
          <a:bodyPr wrap="square" lIns="0" tIns="0" rIns="0" bIns="0" rtlCol="0" anchor="ctr"/>
          <a:lstStyle/>
          <a:p>
            <a:pPr algn="ctr" indent="0" marL="0">
              <a:buNone/>
            </a:pPr>
            <a:r>
              <a:rPr lang="en-US" sz="1050" b="1" dirty="0">
                <a:solidFill>
                  <a:srgbClr val="FFFFFF"/>
                </a:solidFill>
                <a:latin typeface="Calibri" pitchFamily="34" charset="0"/>
                <a:ea typeface="Calibri" pitchFamily="34" charset="-122"/>
                <a:cs typeface="Calibri" pitchFamily="34" charset="-120"/>
              </a:rPr>
              <a:t>Lot 3 · Lancer</a:t>
            </a:r>
            <a:endParaRPr lang="en-US" sz="1050" dirty="0"/>
          </a:p>
        </p:txBody>
      </p:sp>
      <p:sp>
        <p:nvSpPr>
          <p:cNvPr id="29" name="Shape 26"/>
          <p:cNvSpPr/>
          <p:nvPr/>
        </p:nvSpPr>
        <p:spPr>
          <a:xfrm>
            <a:off x="6400800" y="2286000"/>
            <a:ext cx="2057400" cy="402336"/>
          </a:xfrm>
          <a:prstGeom prst="roundRect">
            <a:avLst>
              <a:gd name="adj" fmla="val 9091"/>
            </a:avLst>
          </a:prstGeom>
          <a:solidFill>
            <a:srgbClr val="F3F4F6"/>
          </a:solidFill>
          <a:ln w="12700">
            <a:solidFill>
              <a:srgbClr val="D1D5DB"/>
            </a:solidFill>
            <a:prstDash val="solid"/>
          </a:ln>
        </p:spPr>
      </p:sp>
      <p:sp>
        <p:nvSpPr>
          <p:cNvPr id="30" name="Text 27"/>
          <p:cNvSpPr/>
          <p:nvPr/>
        </p:nvSpPr>
        <p:spPr>
          <a:xfrm>
            <a:off x="6446520" y="2286000"/>
            <a:ext cx="1965960" cy="402336"/>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F Communication de lancement</a:t>
            </a:r>
            <a:endParaRPr lang="en-US" sz="950" dirty="0"/>
          </a:p>
        </p:txBody>
      </p:sp>
      <p:sp>
        <p:nvSpPr>
          <p:cNvPr id="31" name="Shape 28"/>
          <p:cNvSpPr/>
          <p:nvPr/>
        </p:nvSpPr>
        <p:spPr>
          <a:xfrm>
            <a:off x="6400800" y="2788920"/>
            <a:ext cx="2057400" cy="402336"/>
          </a:xfrm>
          <a:prstGeom prst="roundRect">
            <a:avLst>
              <a:gd name="adj" fmla="val 9091"/>
            </a:avLst>
          </a:prstGeom>
          <a:solidFill>
            <a:srgbClr val="F3F4F6"/>
          </a:solidFill>
          <a:ln w="12700">
            <a:solidFill>
              <a:srgbClr val="D1D5DB"/>
            </a:solidFill>
            <a:prstDash val="solid"/>
          </a:ln>
        </p:spPr>
      </p:sp>
      <p:sp>
        <p:nvSpPr>
          <p:cNvPr id="32" name="Text 29"/>
          <p:cNvSpPr/>
          <p:nvPr/>
        </p:nvSpPr>
        <p:spPr>
          <a:xfrm>
            <a:off x="6446520" y="2788920"/>
            <a:ext cx="1965960" cy="402336"/>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G Ouverture du service (jalon)</a:t>
            </a:r>
            <a:endParaRPr lang="en-US" sz="950" dirty="0"/>
          </a:p>
        </p:txBody>
      </p:sp>
      <p:sp>
        <p:nvSpPr>
          <p:cNvPr id="33" name="Shape 30"/>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34" name="Text 31"/>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Chaque tâche reçoit une durée, un responsable et ses prédécesseurs : on peut alors tracer le Gantt.</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Lire un diagramme de Gantt</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23</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Text 3"/>
          <p:cNvSpPr/>
          <p:nvPr/>
        </p:nvSpPr>
        <p:spPr>
          <a:xfrm>
            <a:off x="457200" y="841248"/>
            <a:ext cx="2468880" cy="274320"/>
          </a:xfrm>
          <a:prstGeom prst="rect">
            <a:avLst/>
          </a:prstGeom>
          <a:noFill/>
          <a:ln/>
        </p:spPr>
        <p:txBody>
          <a:bodyPr wrap="square" lIns="0" tIns="0" rIns="0" bIns="0" rtlCol="0" anchor="ctr"/>
          <a:lstStyle/>
          <a:p>
            <a:pPr indent="0" marL="0">
              <a:buNone/>
            </a:pPr>
            <a:r>
              <a:rPr lang="en-US" sz="1000" b="1" dirty="0">
                <a:solidFill>
                  <a:srgbClr val="6B7280"/>
                </a:solidFill>
                <a:latin typeface="Calibri" pitchFamily="34" charset="0"/>
                <a:ea typeface="Calibri" pitchFamily="34" charset="-122"/>
                <a:cs typeface="Calibri" pitchFamily="34" charset="-120"/>
              </a:rPr>
              <a:t>Tâche</a:t>
            </a:r>
            <a:endParaRPr lang="en-US" sz="1000" dirty="0"/>
          </a:p>
        </p:txBody>
      </p:sp>
      <p:sp>
        <p:nvSpPr>
          <p:cNvPr id="7" name="Text 4"/>
          <p:cNvSpPr/>
          <p:nvPr/>
        </p:nvSpPr>
        <p:spPr>
          <a:xfrm>
            <a:off x="3017520" y="841248"/>
            <a:ext cx="658368" cy="274320"/>
          </a:xfrm>
          <a:prstGeom prst="rect">
            <a:avLst/>
          </a:prstGeom>
          <a:noFill/>
          <a:ln/>
        </p:spPr>
        <p:txBody>
          <a:bodyPr wrap="square" lIns="0" tIns="0" rIns="0" bIns="0" rtlCol="0" anchor="ctr"/>
          <a:lstStyle/>
          <a:p>
            <a:pPr algn="ctr" indent="0" marL="0">
              <a:buNone/>
            </a:pPr>
            <a:r>
              <a:rPr lang="en-US" sz="1000" b="1" dirty="0">
                <a:solidFill>
                  <a:srgbClr val="6B7280"/>
                </a:solidFill>
                <a:latin typeface="Calibri" pitchFamily="34" charset="0"/>
                <a:ea typeface="Calibri" pitchFamily="34" charset="-122"/>
                <a:cs typeface="Calibri" pitchFamily="34" charset="-120"/>
              </a:rPr>
              <a:t>S1</a:t>
            </a:r>
            <a:endParaRPr lang="en-US" sz="1000" dirty="0"/>
          </a:p>
        </p:txBody>
      </p:sp>
      <p:sp>
        <p:nvSpPr>
          <p:cNvPr id="8" name="Shape 5"/>
          <p:cNvSpPr/>
          <p:nvPr/>
        </p:nvSpPr>
        <p:spPr>
          <a:xfrm>
            <a:off x="3017520" y="1143000"/>
            <a:ext cx="0" cy="2688336"/>
          </a:xfrm>
          <a:prstGeom prst="line">
            <a:avLst/>
          </a:prstGeom>
          <a:noFill/>
          <a:ln w="9525">
            <a:solidFill>
              <a:srgbClr val="E5E7EB"/>
            </a:solidFill>
            <a:prstDash val="solid"/>
          </a:ln>
        </p:spPr>
      </p:sp>
      <p:sp>
        <p:nvSpPr>
          <p:cNvPr id="9" name="Text 6"/>
          <p:cNvSpPr/>
          <p:nvPr/>
        </p:nvSpPr>
        <p:spPr>
          <a:xfrm>
            <a:off x="3675888" y="841248"/>
            <a:ext cx="658368" cy="274320"/>
          </a:xfrm>
          <a:prstGeom prst="rect">
            <a:avLst/>
          </a:prstGeom>
          <a:noFill/>
          <a:ln/>
        </p:spPr>
        <p:txBody>
          <a:bodyPr wrap="square" lIns="0" tIns="0" rIns="0" bIns="0" rtlCol="0" anchor="ctr"/>
          <a:lstStyle/>
          <a:p>
            <a:pPr algn="ctr" indent="0" marL="0">
              <a:buNone/>
            </a:pPr>
            <a:r>
              <a:rPr lang="en-US" sz="1000" b="1" dirty="0">
                <a:solidFill>
                  <a:srgbClr val="6B7280"/>
                </a:solidFill>
                <a:latin typeface="Calibri" pitchFamily="34" charset="0"/>
                <a:ea typeface="Calibri" pitchFamily="34" charset="-122"/>
                <a:cs typeface="Calibri" pitchFamily="34" charset="-120"/>
              </a:rPr>
              <a:t>S2</a:t>
            </a:r>
            <a:endParaRPr lang="en-US" sz="1000" dirty="0"/>
          </a:p>
        </p:txBody>
      </p:sp>
      <p:sp>
        <p:nvSpPr>
          <p:cNvPr id="10" name="Shape 7"/>
          <p:cNvSpPr/>
          <p:nvPr/>
        </p:nvSpPr>
        <p:spPr>
          <a:xfrm>
            <a:off x="3675888" y="1143000"/>
            <a:ext cx="0" cy="2688336"/>
          </a:xfrm>
          <a:prstGeom prst="line">
            <a:avLst/>
          </a:prstGeom>
          <a:noFill/>
          <a:ln w="9525">
            <a:solidFill>
              <a:srgbClr val="E5E7EB"/>
            </a:solidFill>
            <a:prstDash val="solid"/>
          </a:ln>
        </p:spPr>
      </p:sp>
      <p:sp>
        <p:nvSpPr>
          <p:cNvPr id="11" name="Text 8"/>
          <p:cNvSpPr/>
          <p:nvPr/>
        </p:nvSpPr>
        <p:spPr>
          <a:xfrm>
            <a:off x="4334256" y="841248"/>
            <a:ext cx="658368" cy="274320"/>
          </a:xfrm>
          <a:prstGeom prst="rect">
            <a:avLst/>
          </a:prstGeom>
          <a:noFill/>
          <a:ln/>
        </p:spPr>
        <p:txBody>
          <a:bodyPr wrap="square" lIns="0" tIns="0" rIns="0" bIns="0" rtlCol="0" anchor="ctr"/>
          <a:lstStyle/>
          <a:p>
            <a:pPr algn="ctr" indent="0" marL="0">
              <a:buNone/>
            </a:pPr>
            <a:r>
              <a:rPr lang="en-US" sz="1000" b="1" dirty="0">
                <a:solidFill>
                  <a:srgbClr val="6B7280"/>
                </a:solidFill>
                <a:latin typeface="Calibri" pitchFamily="34" charset="0"/>
                <a:ea typeface="Calibri" pitchFamily="34" charset="-122"/>
                <a:cs typeface="Calibri" pitchFamily="34" charset="-120"/>
              </a:rPr>
              <a:t>S3</a:t>
            </a:r>
            <a:endParaRPr lang="en-US" sz="1000" dirty="0"/>
          </a:p>
        </p:txBody>
      </p:sp>
      <p:sp>
        <p:nvSpPr>
          <p:cNvPr id="12" name="Shape 9"/>
          <p:cNvSpPr/>
          <p:nvPr/>
        </p:nvSpPr>
        <p:spPr>
          <a:xfrm>
            <a:off x="4334256" y="1143000"/>
            <a:ext cx="0" cy="2688336"/>
          </a:xfrm>
          <a:prstGeom prst="line">
            <a:avLst/>
          </a:prstGeom>
          <a:noFill/>
          <a:ln w="9525">
            <a:solidFill>
              <a:srgbClr val="E5E7EB"/>
            </a:solidFill>
            <a:prstDash val="solid"/>
          </a:ln>
        </p:spPr>
      </p:sp>
      <p:sp>
        <p:nvSpPr>
          <p:cNvPr id="13" name="Text 10"/>
          <p:cNvSpPr/>
          <p:nvPr/>
        </p:nvSpPr>
        <p:spPr>
          <a:xfrm>
            <a:off x="4992624" y="841248"/>
            <a:ext cx="658368" cy="274320"/>
          </a:xfrm>
          <a:prstGeom prst="rect">
            <a:avLst/>
          </a:prstGeom>
          <a:noFill/>
          <a:ln/>
        </p:spPr>
        <p:txBody>
          <a:bodyPr wrap="square" lIns="0" tIns="0" rIns="0" bIns="0" rtlCol="0" anchor="ctr"/>
          <a:lstStyle/>
          <a:p>
            <a:pPr algn="ctr" indent="0" marL="0">
              <a:buNone/>
            </a:pPr>
            <a:r>
              <a:rPr lang="en-US" sz="1000" b="1" dirty="0">
                <a:solidFill>
                  <a:srgbClr val="6B7280"/>
                </a:solidFill>
                <a:latin typeface="Calibri" pitchFamily="34" charset="0"/>
                <a:ea typeface="Calibri" pitchFamily="34" charset="-122"/>
                <a:cs typeface="Calibri" pitchFamily="34" charset="-120"/>
              </a:rPr>
              <a:t>S4</a:t>
            </a:r>
            <a:endParaRPr lang="en-US" sz="1000" dirty="0"/>
          </a:p>
        </p:txBody>
      </p:sp>
      <p:sp>
        <p:nvSpPr>
          <p:cNvPr id="14" name="Shape 11"/>
          <p:cNvSpPr/>
          <p:nvPr/>
        </p:nvSpPr>
        <p:spPr>
          <a:xfrm>
            <a:off x="4992624" y="1143000"/>
            <a:ext cx="0" cy="2688336"/>
          </a:xfrm>
          <a:prstGeom prst="line">
            <a:avLst/>
          </a:prstGeom>
          <a:noFill/>
          <a:ln w="9525">
            <a:solidFill>
              <a:srgbClr val="E5E7EB"/>
            </a:solidFill>
            <a:prstDash val="solid"/>
          </a:ln>
        </p:spPr>
      </p:sp>
      <p:sp>
        <p:nvSpPr>
          <p:cNvPr id="15" name="Text 12"/>
          <p:cNvSpPr/>
          <p:nvPr/>
        </p:nvSpPr>
        <p:spPr>
          <a:xfrm>
            <a:off x="5650992" y="841248"/>
            <a:ext cx="658368" cy="274320"/>
          </a:xfrm>
          <a:prstGeom prst="rect">
            <a:avLst/>
          </a:prstGeom>
          <a:noFill/>
          <a:ln/>
        </p:spPr>
        <p:txBody>
          <a:bodyPr wrap="square" lIns="0" tIns="0" rIns="0" bIns="0" rtlCol="0" anchor="ctr"/>
          <a:lstStyle/>
          <a:p>
            <a:pPr algn="ctr" indent="0" marL="0">
              <a:buNone/>
            </a:pPr>
            <a:r>
              <a:rPr lang="en-US" sz="1000" b="1" dirty="0">
                <a:solidFill>
                  <a:srgbClr val="6B7280"/>
                </a:solidFill>
                <a:latin typeface="Calibri" pitchFamily="34" charset="0"/>
                <a:ea typeface="Calibri" pitchFamily="34" charset="-122"/>
                <a:cs typeface="Calibri" pitchFamily="34" charset="-120"/>
              </a:rPr>
              <a:t>S5</a:t>
            </a:r>
            <a:endParaRPr lang="en-US" sz="1000" dirty="0"/>
          </a:p>
        </p:txBody>
      </p:sp>
      <p:sp>
        <p:nvSpPr>
          <p:cNvPr id="16" name="Shape 13"/>
          <p:cNvSpPr/>
          <p:nvPr/>
        </p:nvSpPr>
        <p:spPr>
          <a:xfrm>
            <a:off x="5650992" y="1143000"/>
            <a:ext cx="0" cy="2688336"/>
          </a:xfrm>
          <a:prstGeom prst="line">
            <a:avLst/>
          </a:prstGeom>
          <a:noFill/>
          <a:ln w="9525">
            <a:solidFill>
              <a:srgbClr val="E5E7EB"/>
            </a:solidFill>
            <a:prstDash val="solid"/>
          </a:ln>
        </p:spPr>
      </p:sp>
      <p:sp>
        <p:nvSpPr>
          <p:cNvPr id="17" name="Text 14"/>
          <p:cNvSpPr/>
          <p:nvPr/>
        </p:nvSpPr>
        <p:spPr>
          <a:xfrm>
            <a:off x="6309360" y="841248"/>
            <a:ext cx="658368" cy="274320"/>
          </a:xfrm>
          <a:prstGeom prst="rect">
            <a:avLst/>
          </a:prstGeom>
          <a:noFill/>
          <a:ln/>
        </p:spPr>
        <p:txBody>
          <a:bodyPr wrap="square" lIns="0" tIns="0" rIns="0" bIns="0" rtlCol="0" anchor="ctr"/>
          <a:lstStyle/>
          <a:p>
            <a:pPr algn="ctr" indent="0" marL="0">
              <a:buNone/>
            </a:pPr>
            <a:r>
              <a:rPr lang="en-US" sz="1000" b="1" dirty="0">
                <a:solidFill>
                  <a:srgbClr val="6B7280"/>
                </a:solidFill>
                <a:latin typeface="Calibri" pitchFamily="34" charset="0"/>
                <a:ea typeface="Calibri" pitchFamily="34" charset="-122"/>
                <a:cs typeface="Calibri" pitchFamily="34" charset="-120"/>
              </a:rPr>
              <a:t>S6</a:t>
            </a:r>
            <a:endParaRPr lang="en-US" sz="1000" dirty="0"/>
          </a:p>
        </p:txBody>
      </p:sp>
      <p:sp>
        <p:nvSpPr>
          <p:cNvPr id="18" name="Shape 15"/>
          <p:cNvSpPr/>
          <p:nvPr/>
        </p:nvSpPr>
        <p:spPr>
          <a:xfrm>
            <a:off x="6309360" y="1143000"/>
            <a:ext cx="0" cy="2688336"/>
          </a:xfrm>
          <a:prstGeom prst="line">
            <a:avLst/>
          </a:prstGeom>
          <a:noFill/>
          <a:ln w="9525">
            <a:solidFill>
              <a:srgbClr val="E5E7EB"/>
            </a:solidFill>
            <a:prstDash val="solid"/>
          </a:ln>
        </p:spPr>
      </p:sp>
      <p:sp>
        <p:nvSpPr>
          <p:cNvPr id="19" name="Text 16"/>
          <p:cNvSpPr/>
          <p:nvPr/>
        </p:nvSpPr>
        <p:spPr>
          <a:xfrm>
            <a:off x="6967728" y="841248"/>
            <a:ext cx="658368" cy="274320"/>
          </a:xfrm>
          <a:prstGeom prst="rect">
            <a:avLst/>
          </a:prstGeom>
          <a:noFill/>
          <a:ln/>
        </p:spPr>
        <p:txBody>
          <a:bodyPr wrap="square" lIns="0" tIns="0" rIns="0" bIns="0" rtlCol="0" anchor="ctr"/>
          <a:lstStyle/>
          <a:p>
            <a:pPr algn="ctr" indent="0" marL="0">
              <a:buNone/>
            </a:pPr>
            <a:r>
              <a:rPr lang="en-US" sz="1000" b="1" dirty="0">
                <a:solidFill>
                  <a:srgbClr val="6B7280"/>
                </a:solidFill>
                <a:latin typeface="Calibri" pitchFamily="34" charset="0"/>
                <a:ea typeface="Calibri" pitchFamily="34" charset="-122"/>
                <a:cs typeface="Calibri" pitchFamily="34" charset="-120"/>
              </a:rPr>
              <a:t>S7</a:t>
            </a:r>
            <a:endParaRPr lang="en-US" sz="1000" dirty="0"/>
          </a:p>
        </p:txBody>
      </p:sp>
      <p:sp>
        <p:nvSpPr>
          <p:cNvPr id="20" name="Shape 17"/>
          <p:cNvSpPr/>
          <p:nvPr/>
        </p:nvSpPr>
        <p:spPr>
          <a:xfrm>
            <a:off x="6967728" y="1143000"/>
            <a:ext cx="0" cy="2688336"/>
          </a:xfrm>
          <a:prstGeom prst="line">
            <a:avLst/>
          </a:prstGeom>
          <a:noFill/>
          <a:ln w="9525">
            <a:solidFill>
              <a:srgbClr val="E5E7EB"/>
            </a:solidFill>
            <a:prstDash val="solid"/>
          </a:ln>
        </p:spPr>
      </p:sp>
      <p:sp>
        <p:nvSpPr>
          <p:cNvPr id="21" name="Text 18"/>
          <p:cNvSpPr/>
          <p:nvPr/>
        </p:nvSpPr>
        <p:spPr>
          <a:xfrm>
            <a:off x="7626096" y="841248"/>
            <a:ext cx="658368" cy="274320"/>
          </a:xfrm>
          <a:prstGeom prst="rect">
            <a:avLst/>
          </a:prstGeom>
          <a:noFill/>
          <a:ln/>
        </p:spPr>
        <p:txBody>
          <a:bodyPr wrap="square" lIns="0" tIns="0" rIns="0" bIns="0" rtlCol="0" anchor="ctr"/>
          <a:lstStyle/>
          <a:p>
            <a:pPr algn="ctr" indent="0" marL="0">
              <a:buNone/>
            </a:pPr>
            <a:r>
              <a:rPr lang="en-US" sz="1000" b="1" dirty="0">
                <a:solidFill>
                  <a:srgbClr val="6B7280"/>
                </a:solidFill>
                <a:latin typeface="Calibri" pitchFamily="34" charset="0"/>
                <a:ea typeface="Calibri" pitchFamily="34" charset="-122"/>
                <a:cs typeface="Calibri" pitchFamily="34" charset="-120"/>
              </a:rPr>
              <a:t>S8</a:t>
            </a:r>
            <a:endParaRPr lang="en-US" sz="1000" dirty="0"/>
          </a:p>
        </p:txBody>
      </p:sp>
      <p:sp>
        <p:nvSpPr>
          <p:cNvPr id="22" name="Shape 19"/>
          <p:cNvSpPr/>
          <p:nvPr/>
        </p:nvSpPr>
        <p:spPr>
          <a:xfrm>
            <a:off x="7626096" y="1143000"/>
            <a:ext cx="0" cy="2688336"/>
          </a:xfrm>
          <a:prstGeom prst="line">
            <a:avLst/>
          </a:prstGeom>
          <a:noFill/>
          <a:ln w="9525">
            <a:solidFill>
              <a:srgbClr val="E5E7EB"/>
            </a:solidFill>
            <a:prstDash val="solid"/>
          </a:ln>
        </p:spPr>
      </p:sp>
      <p:sp>
        <p:nvSpPr>
          <p:cNvPr id="23" name="Text 20"/>
          <p:cNvSpPr/>
          <p:nvPr/>
        </p:nvSpPr>
        <p:spPr>
          <a:xfrm>
            <a:off x="457200" y="1143000"/>
            <a:ext cx="2514600" cy="384048"/>
          </a:xfrm>
          <a:prstGeom prst="rect">
            <a:avLst/>
          </a:prstGeom>
          <a:noFill/>
          <a:ln/>
        </p:spPr>
        <p:txBody>
          <a:bodyPr wrap="square" lIns="0" tIns="0" rIns="0" bIns="0" rtlCol="0" anchor="ctr"/>
          <a:lstStyle/>
          <a:p>
            <a:pPr indent="0" marL="0">
              <a:buNone/>
            </a:pPr>
            <a:r>
              <a:rPr lang="en-US" sz="1000" dirty="0">
                <a:solidFill>
                  <a:srgbClr val="303838"/>
                </a:solidFill>
                <a:latin typeface="Calibri" pitchFamily="34" charset="0"/>
                <a:ea typeface="Calibri" pitchFamily="34" charset="-122"/>
                <a:cs typeface="Calibri" pitchFamily="34" charset="-120"/>
              </a:rPr>
              <a:t>A Cadrage et cahier des charges</a:t>
            </a:r>
            <a:endParaRPr lang="en-US" sz="1000" dirty="0"/>
          </a:p>
        </p:txBody>
      </p:sp>
      <p:sp>
        <p:nvSpPr>
          <p:cNvPr id="24" name="Shape 21"/>
          <p:cNvSpPr/>
          <p:nvPr/>
        </p:nvSpPr>
        <p:spPr>
          <a:xfrm>
            <a:off x="3044952" y="1216152"/>
            <a:ext cx="603504" cy="237744"/>
          </a:xfrm>
          <a:prstGeom prst="roundRect">
            <a:avLst>
              <a:gd name="adj" fmla="val 15385"/>
            </a:avLst>
          </a:prstGeom>
          <a:solidFill>
            <a:srgbClr val="F49512"/>
          </a:solidFill>
          <a:ln w="12700">
            <a:solidFill>
              <a:srgbClr val="F49512"/>
            </a:solidFill>
            <a:prstDash val="solid"/>
          </a:ln>
        </p:spPr>
      </p:sp>
      <p:sp>
        <p:nvSpPr>
          <p:cNvPr id="25" name="Text 22"/>
          <p:cNvSpPr/>
          <p:nvPr/>
        </p:nvSpPr>
        <p:spPr>
          <a:xfrm>
            <a:off x="457200" y="1527048"/>
            <a:ext cx="2514600" cy="384048"/>
          </a:xfrm>
          <a:prstGeom prst="rect">
            <a:avLst/>
          </a:prstGeom>
          <a:noFill/>
          <a:ln/>
        </p:spPr>
        <p:txBody>
          <a:bodyPr wrap="square" lIns="0" tIns="0" rIns="0" bIns="0" rtlCol="0" anchor="ctr"/>
          <a:lstStyle/>
          <a:p>
            <a:pPr indent="0" marL="0">
              <a:buNone/>
            </a:pPr>
            <a:r>
              <a:rPr lang="en-US" sz="1000" dirty="0">
                <a:solidFill>
                  <a:srgbClr val="303838"/>
                </a:solidFill>
                <a:latin typeface="Calibri" pitchFamily="34" charset="0"/>
                <a:ea typeface="Calibri" pitchFamily="34" charset="-122"/>
                <a:cs typeface="Calibri" pitchFamily="34" charset="-120"/>
              </a:rPr>
              <a:t>B Choix de l'outil</a:t>
            </a:r>
            <a:endParaRPr lang="en-US" sz="1000" dirty="0"/>
          </a:p>
        </p:txBody>
      </p:sp>
      <p:sp>
        <p:nvSpPr>
          <p:cNvPr id="26" name="Shape 23"/>
          <p:cNvSpPr/>
          <p:nvPr/>
        </p:nvSpPr>
        <p:spPr>
          <a:xfrm>
            <a:off x="3703320" y="1600200"/>
            <a:ext cx="1261872" cy="237744"/>
          </a:xfrm>
          <a:prstGeom prst="roundRect">
            <a:avLst>
              <a:gd name="adj" fmla="val 15385"/>
            </a:avLst>
          </a:prstGeom>
          <a:solidFill>
            <a:srgbClr val="F49512"/>
          </a:solidFill>
          <a:ln w="12700">
            <a:solidFill>
              <a:srgbClr val="F49512"/>
            </a:solidFill>
            <a:prstDash val="solid"/>
          </a:ln>
        </p:spPr>
      </p:sp>
      <p:sp>
        <p:nvSpPr>
          <p:cNvPr id="27" name="Text 24"/>
          <p:cNvSpPr/>
          <p:nvPr/>
        </p:nvSpPr>
        <p:spPr>
          <a:xfrm>
            <a:off x="457200" y="1911096"/>
            <a:ext cx="2514600" cy="384048"/>
          </a:xfrm>
          <a:prstGeom prst="rect">
            <a:avLst/>
          </a:prstGeom>
          <a:noFill/>
          <a:ln/>
        </p:spPr>
        <p:txBody>
          <a:bodyPr wrap="square" lIns="0" tIns="0" rIns="0" bIns="0" rtlCol="0" anchor="ctr"/>
          <a:lstStyle/>
          <a:p>
            <a:pPr indent="0" marL="0">
              <a:buNone/>
            </a:pPr>
            <a:r>
              <a:rPr lang="en-US" sz="1000" dirty="0">
                <a:solidFill>
                  <a:srgbClr val="303838"/>
                </a:solidFill>
                <a:latin typeface="Calibri" pitchFamily="34" charset="0"/>
                <a:ea typeface="Calibri" pitchFamily="34" charset="-122"/>
                <a:cs typeface="Calibri" pitchFamily="34" charset="-120"/>
              </a:rPr>
              <a:t>C Paramétrage</a:t>
            </a:r>
            <a:endParaRPr lang="en-US" sz="1000" dirty="0"/>
          </a:p>
        </p:txBody>
      </p:sp>
      <p:sp>
        <p:nvSpPr>
          <p:cNvPr id="28" name="Shape 25"/>
          <p:cNvSpPr/>
          <p:nvPr/>
        </p:nvSpPr>
        <p:spPr>
          <a:xfrm>
            <a:off x="5020056" y="1984248"/>
            <a:ext cx="1920240" cy="237744"/>
          </a:xfrm>
          <a:prstGeom prst="roundRect">
            <a:avLst>
              <a:gd name="adj" fmla="val 15385"/>
            </a:avLst>
          </a:prstGeom>
          <a:solidFill>
            <a:srgbClr val="F49512"/>
          </a:solidFill>
          <a:ln w="12700">
            <a:solidFill>
              <a:srgbClr val="F49512"/>
            </a:solidFill>
            <a:prstDash val="solid"/>
          </a:ln>
        </p:spPr>
      </p:sp>
      <p:sp>
        <p:nvSpPr>
          <p:cNvPr id="29" name="Text 26"/>
          <p:cNvSpPr/>
          <p:nvPr/>
        </p:nvSpPr>
        <p:spPr>
          <a:xfrm>
            <a:off x="457200" y="2295144"/>
            <a:ext cx="2514600" cy="384048"/>
          </a:xfrm>
          <a:prstGeom prst="rect">
            <a:avLst/>
          </a:prstGeom>
          <a:noFill/>
          <a:ln/>
        </p:spPr>
        <p:txBody>
          <a:bodyPr wrap="square" lIns="0" tIns="0" rIns="0" bIns="0" rtlCol="0" anchor="ctr"/>
          <a:lstStyle/>
          <a:p>
            <a:pPr indent="0" marL="0">
              <a:buNone/>
            </a:pPr>
            <a:r>
              <a:rPr lang="en-US" sz="1000" dirty="0">
                <a:solidFill>
                  <a:srgbClr val="303838"/>
                </a:solidFill>
                <a:latin typeface="Calibri" pitchFamily="34" charset="0"/>
                <a:ea typeface="Calibri" pitchFamily="34" charset="-122"/>
                <a:cs typeface="Calibri" pitchFamily="34" charset="-120"/>
              </a:rPr>
              <a:t>D Tests avec 10 clients</a:t>
            </a:r>
            <a:endParaRPr lang="en-US" sz="1000" dirty="0"/>
          </a:p>
        </p:txBody>
      </p:sp>
      <p:sp>
        <p:nvSpPr>
          <p:cNvPr id="30" name="Shape 27"/>
          <p:cNvSpPr/>
          <p:nvPr/>
        </p:nvSpPr>
        <p:spPr>
          <a:xfrm>
            <a:off x="6995160" y="2368296"/>
            <a:ext cx="1261872" cy="237744"/>
          </a:xfrm>
          <a:prstGeom prst="roundRect">
            <a:avLst>
              <a:gd name="adj" fmla="val 15385"/>
            </a:avLst>
          </a:prstGeom>
          <a:solidFill>
            <a:srgbClr val="F49512"/>
          </a:solidFill>
          <a:ln w="12700">
            <a:solidFill>
              <a:srgbClr val="F49512"/>
            </a:solidFill>
            <a:prstDash val="solid"/>
          </a:ln>
        </p:spPr>
      </p:sp>
      <p:sp>
        <p:nvSpPr>
          <p:cNvPr id="31" name="Text 28"/>
          <p:cNvSpPr/>
          <p:nvPr/>
        </p:nvSpPr>
        <p:spPr>
          <a:xfrm>
            <a:off x="457200" y="2679192"/>
            <a:ext cx="2514600" cy="384048"/>
          </a:xfrm>
          <a:prstGeom prst="rect">
            <a:avLst/>
          </a:prstGeom>
          <a:noFill/>
          <a:ln/>
        </p:spPr>
        <p:txBody>
          <a:bodyPr wrap="square" lIns="0" tIns="0" rIns="0" bIns="0" rtlCol="0" anchor="ctr"/>
          <a:lstStyle/>
          <a:p>
            <a:pPr indent="0" marL="0">
              <a:buNone/>
            </a:pPr>
            <a:r>
              <a:rPr lang="en-US" sz="1000" dirty="0">
                <a:solidFill>
                  <a:srgbClr val="303838"/>
                </a:solidFill>
                <a:latin typeface="Calibri" pitchFamily="34" charset="0"/>
                <a:ea typeface="Calibri" pitchFamily="34" charset="-122"/>
                <a:cs typeface="Calibri" pitchFamily="34" charset="-120"/>
              </a:rPr>
              <a:t>E Formation de l'équipe</a:t>
            </a:r>
            <a:endParaRPr lang="en-US" sz="1000" dirty="0"/>
          </a:p>
        </p:txBody>
      </p:sp>
      <p:sp>
        <p:nvSpPr>
          <p:cNvPr id="32" name="Shape 29"/>
          <p:cNvSpPr/>
          <p:nvPr/>
        </p:nvSpPr>
        <p:spPr>
          <a:xfrm>
            <a:off x="6995160" y="2752344"/>
            <a:ext cx="603504" cy="237744"/>
          </a:xfrm>
          <a:prstGeom prst="roundRect">
            <a:avLst>
              <a:gd name="adj" fmla="val 15385"/>
            </a:avLst>
          </a:prstGeom>
          <a:solidFill>
            <a:srgbClr val="004F9F"/>
          </a:solidFill>
          <a:ln w="12700">
            <a:solidFill>
              <a:srgbClr val="004F9F"/>
            </a:solidFill>
            <a:prstDash val="solid"/>
          </a:ln>
        </p:spPr>
      </p:sp>
      <p:sp>
        <p:nvSpPr>
          <p:cNvPr id="33" name="Text 30"/>
          <p:cNvSpPr/>
          <p:nvPr/>
        </p:nvSpPr>
        <p:spPr>
          <a:xfrm>
            <a:off x="457200" y="3063240"/>
            <a:ext cx="2514600" cy="384048"/>
          </a:xfrm>
          <a:prstGeom prst="rect">
            <a:avLst/>
          </a:prstGeom>
          <a:noFill/>
          <a:ln/>
        </p:spPr>
        <p:txBody>
          <a:bodyPr wrap="square" lIns="0" tIns="0" rIns="0" bIns="0" rtlCol="0" anchor="ctr"/>
          <a:lstStyle/>
          <a:p>
            <a:pPr indent="0" marL="0">
              <a:buNone/>
            </a:pPr>
            <a:r>
              <a:rPr lang="en-US" sz="1000" dirty="0">
                <a:solidFill>
                  <a:srgbClr val="303838"/>
                </a:solidFill>
                <a:latin typeface="Calibri" pitchFamily="34" charset="0"/>
                <a:ea typeface="Calibri" pitchFamily="34" charset="-122"/>
                <a:cs typeface="Calibri" pitchFamily="34" charset="-120"/>
              </a:rPr>
              <a:t>F Communication de lancement</a:t>
            </a:r>
            <a:endParaRPr lang="en-US" sz="1000" dirty="0"/>
          </a:p>
        </p:txBody>
      </p:sp>
      <p:sp>
        <p:nvSpPr>
          <p:cNvPr id="34" name="Shape 31"/>
          <p:cNvSpPr/>
          <p:nvPr/>
        </p:nvSpPr>
        <p:spPr>
          <a:xfrm>
            <a:off x="6995160" y="3136392"/>
            <a:ext cx="1261872" cy="237744"/>
          </a:xfrm>
          <a:prstGeom prst="roundRect">
            <a:avLst>
              <a:gd name="adj" fmla="val 15385"/>
            </a:avLst>
          </a:prstGeom>
          <a:solidFill>
            <a:srgbClr val="004F9F"/>
          </a:solidFill>
          <a:ln w="12700">
            <a:solidFill>
              <a:srgbClr val="004F9F"/>
            </a:solidFill>
            <a:prstDash val="solid"/>
          </a:ln>
        </p:spPr>
      </p:sp>
      <p:sp>
        <p:nvSpPr>
          <p:cNvPr id="35" name="Text 32"/>
          <p:cNvSpPr/>
          <p:nvPr/>
        </p:nvSpPr>
        <p:spPr>
          <a:xfrm>
            <a:off x="457200" y="3447288"/>
            <a:ext cx="2514600" cy="384048"/>
          </a:xfrm>
          <a:prstGeom prst="rect">
            <a:avLst/>
          </a:prstGeom>
          <a:noFill/>
          <a:ln/>
        </p:spPr>
        <p:txBody>
          <a:bodyPr wrap="square" lIns="0" tIns="0" rIns="0" bIns="0" rtlCol="0" anchor="ctr"/>
          <a:lstStyle/>
          <a:p>
            <a:pPr indent="0" marL="0">
              <a:buNone/>
            </a:pPr>
            <a:r>
              <a:rPr lang="en-US" sz="1000" b="1" dirty="0">
                <a:solidFill>
                  <a:srgbClr val="303838"/>
                </a:solidFill>
                <a:latin typeface="Calibri" pitchFamily="34" charset="0"/>
                <a:ea typeface="Calibri" pitchFamily="34" charset="-122"/>
                <a:cs typeface="Calibri" pitchFamily="34" charset="-120"/>
              </a:rPr>
              <a:t>G Ouverture du service</a:t>
            </a:r>
            <a:endParaRPr lang="en-US" sz="1000" dirty="0"/>
          </a:p>
        </p:txBody>
      </p:sp>
      <p:sp>
        <p:nvSpPr>
          <p:cNvPr id="36" name="Shape 33"/>
          <p:cNvSpPr/>
          <p:nvPr/>
        </p:nvSpPr>
        <p:spPr>
          <a:xfrm>
            <a:off x="8129016" y="3502152"/>
            <a:ext cx="274320" cy="274320"/>
          </a:xfrm>
          <a:prstGeom prst="diamond">
            <a:avLst/>
          </a:prstGeom>
          <a:solidFill>
            <a:srgbClr val="303838"/>
          </a:solidFill>
          <a:ln w="12700">
            <a:solidFill>
              <a:srgbClr val="303838"/>
            </a:solidFill>
            <a:prstDash val="solid"/>
          </a:ln>
        </p:spPr>
      </p:sp>
      <p:sp>
        <p:nvSpPr>
          <p:cNvPr id="37" name="Shape 34"/>
          <p:cNvSpPr/>
          <p:nvPr/>
        </p:nvSpPr>
        <p:spPr>
          <a:xfrm>
            <a:off x="7653528" y="2834640"/>
            <a:ext cx="603504" cy="73152"/>
          </a:xfrm>
          <a:prstGeom prst="rect">
            <a:avLst/>
          </a:prstGeom>
          <a:solidFill>
            <a:srgbClr val="D1D5DB"/>
          </a:solidFill>
          <a:ln w="12700">
            <a:solidFill>
              <a:srgbClr val="D1D5DB"/>
            </a:solidFill>
            <a:prstDash val="solid"/>
          </a:ln>
        </p:spPr>
      </p:sp>
      <p:sp>
        <p:nvSpPr>
          <p:cNvPr id="38" name="Text 35"/>
          <p:cNvSpPr/>
          <p:nvPr/>
        </p:nvSpPr>
        <p:spPr>
          <a:xfrm>
            <a:off x="457200" y="3886200"/>
            <a:ext cx="8229600" cy="274320"/>
          </a:xfrm>
          <a:prstGeom prst="rect">
            <a:avLst/>
          </a:prstGeom>
          <a:noFill/>
          <a:ln/>
        </p:spPr>
        <p:txBody>
          <a:bodyPr wrap="square" lIns="0" tIns="0" rIns="0" bIns="0" rtlCol="0" anchor="ctr"/>
          <a:lstStyle/>
          <a:p>
            <a:pPr indent="0" marL="0">
              <a:buNone/>
            </a:pPr>
            <a:r>
              <a:rPr lang="en-US" sz="950" dirty="0">
                <a:solidFill>
                  <a:srgbClr val="F49512"/>
                </a:solidFill>
                <a:latin typeface="Calibri" pitchFamily="34" charset="0"/>
                <a:ea typeface="Calibri" pitchFamily="34" charset="-122"/>
                <a:cs typeface="Calibri" pitchFamily="34" charset="-120"/>
              </a:rPr>
              <a:t>■ </a:t>
            </a:r>
            <a:pPr indent="0" marL="0">
              <a:buNone/>
            </a:pPr>
            <a:r>
              <a:rPr lang="en-US" sz="950" dirty="0">
                <a:solidFill>
                  <a:srgbClr val="303838"/>
                </a:solidFill>
                <a:latin typeface="Calibri" pitchFamily="34" charset="0"/>
                <a:ea typeface="Calibri" pitchFamily="34" charset="-122"/>
                <a:cs typeface="Calibri" pitchFamily="34" charset="-120"/>
              </a:rPr>
              <a:t>chemin critique   </a:t>
            </a:r>
            <a:pPr indent="0" marL="0">
              <a:buNone/>
            </a:pPr>
            <a:r>
              <a:rPr lang="en-US" sz="950" dirty="0">
                <a:solidFill>
                  <a:srgbClr val="004F9F"/>
                </a:solidFill>
                <a:latin typeface="Calibri" pitchFamily="34" charset="0"/>
                <a:ea typeface="Calibri" pitchFamily="34" charset="-122"/>
                <a:cs typeface="Calibri" pitchFamily="34" charset="-120"/>
              </a:rPr>
              <a:t>■ </a:t>
            </a:r>
            <a:pPr indent="0" marL="0">
              <a:buNone/>
            </a:pPr>
            <a:r>
              <a:rPr lang="en-US" sz="950" dirty="0">
                <a:solidFill>
                  <a:srgbClr val="303838"/>
                </a:solidFill>
                <a:latin typeface="Calibri" pitchFamily="34" charset="0"/>
                <a:ea typeface="Calibri" pitchFamily="34" charset="-122"/>
                <a:cs typeface="Calibri" pitchFamily="34" charset="-120"/>
              </a:rPr>
              <a:t>tâche avec marge   </a:t>
            </a:r>
            <a:pPr indent="0" marL="0">
              <a:buNone/>
            </a:pPr>
            <a:r>
              <a:rPr lang="en-US" sz="950" dirty="0">
                <a:solidFill>
                  <a:srgbClr val="303838"/>
                </a:solidFill>
                <a:latin typeface="Calibri" pitchFamily="34" charset="0"/>
                <a:ea typeface="Calibri" pitchFamily="34" charset="-122"/>
                <a:cs typeface="Calibri" pitchFamily="34" charset="-120"/>
              </a:rPr>
              <a:t>◆ </a:t>
            </a:r>
            <a:pPr indent="0" marL="0">
              <a:buNone/>
            </a:pPr>
            <a:r>
              <a:rPr lang="en-US" sz="950" dirty="0">
                <a:solidFill>
                  <a:srgbClr val="303838"/>
                </a:solidFill>
                <a:latin typeface="Calibri" pitchFamily="34" charset="0"/>
                <a:ea typeface="Calibri" pitchFamily="34" charset="-122"/>
                <a:cs typeface="Calibri" pitchFamily="34" charset="-120"/>
              </a:rPr>
              <a:t>jalon</a:t>
            </a:r>
            <a:endParaRPr lang="en-US" sz="950" dirty="0"/>
          </a:p>
        </p:txBody>
      </p:sp>
      <p:sp>
        <p:nvSpPr>
          <p:cNvPr id="39" name="Shape 36"/>
          <p:cNvSpPr/>
          <p:nvPr/>
        </p:nvSpPr>
        <p:spPr>
          <a:xfrm>
            <a:off x="457200" y="4206240"/>
            <a:ext cx="8229600" cy="411480"/>
          </a:xfrm>
          <a:prstGeom prst="roundRect">
            <a:avLst>
              <a:gd name="adj" fmla="val 13333"/>
            </a:avLst>
          </a:prstGeom>
          <a:solidFill>
            <a:srgbClr val="F49512"/>
          </a:solidFill>
          <a:ln w="12700">
            <a:solidFill>
              <a:srgbClr val="F49512"/>
            </a:solidFill>
            <a:prstDash val="solid"/>
          </a:ln>
        </p:spPr>
      </p:sp>
      <p:sp>
        <p:nvSpPr>
          <p:cNvPr id="40" name="Text 37"/>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Chemin critique : la suite de tâches sans marge. Un jour de retard dessus, c'est un jour de retard à l'ouverture.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303838"/>
        </a:solidFill>
      </p:bgPr>
    </p:bg>
    <p:spTree>
      <p:nvGrpSpPr>
        <p:cNvPr id="1" name=""/>
        <p:cNvGrpSpPr/>
        <p:nvPr/>
      </p:nvGrpSpPr>
      <p:grpSpPr>
        <a:xfrm>
          <a:off x="0" y="0"/>
          <a:ext cx="0" cy="0"/>
          <a:chOff x="0" y="0"/>
          <a:chExt cx="0" cy="0"/>
        </a:xfrm>
      </p:grpSpPr>
      <p:sp>
        <p:nvSpPr>
          <p:cNvPr id="2" name="Text 0"/>
          <p:cNvSpPr/>
          <p:nvPr/>
        </p:nvSpPr>
        <p:spPr>
          <a:xfrm>
            <a:off x="548640" y="1463040"/>
            <a:ext cx="7315200" cy="274320"/>
          </a:xfrm>
          <a:prstGeom prst="rect">
            <a:avLst/>
          </a:prstGeom>
          <a:noFill/>
          <a:ln/>
        </p:spPr>
        <p:txBody>
          <a:bodyPr wrap="square" lIns="0" tIns="0" rIns="0" bIns="0" rtlCol="0" anchor="ctr"/>
          <a:lstStyle/>
          <a:p>
            <a:pPr indent="0" marL="0">
              <a:buNone/>
            </a:pPr>
            <a:r>
              <a:rPr lang="en-US" sz="1100" b="1" spc="100" kern="0" dirty="0">
                <a:solidFill>
                  <a:srgbClr val="F49512"/>
                </a:solidFill>
                <a:latin typeface="Calibri" pitchFamily="34" charset="0"/>
                <a:ea typeface="Calibri" pitchFamily="34" charset="-122"/>
                <a:cs typeface="Calibri" pitchFamily="34" charset="-120"/>
              </a:rPr>
              <a:t>BLOC C · 30 MIN</a:t>
            </a:r>
            <a:endParaRPr lang="en-US" sz="1100" dirty="0"/>
          </a:p>
        </p:txBody>
      </p:sp>
      <p:sp>
        <p:nvSpPr>
          <p:cNvPr id="3" name="Text 1"/>
          <p:cNvSpPr/>
          <p:nvPr/>
        </p:nvSpPr>
        <p:spPr>
          <a:xfrm>
            <a:off x="548640" y="1920240"/>
            <a:ext cx="7772400" cy="73152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L'agilité, et ce qui change</a:t>
            </a:r>
            <a:endParaRPr lang="en-US" sz="2800" dirty="0"/>
          </a:p>
        </p:txBody>
      </p:sp>
      <p:sp>
        <p:nvSpPr>
          <p:cNvPr id="4" name="Text 2"/>
          <p:cNvSpPr/>
          <p:nvPr/>
        </p:nvSpPr>
        <p:spPr>
          <a:xfrm>
            <a:off x="548640" y="2743200"/>
            <a:ext cx="7772400" cy="457200"/>
          </a:xfrm>
          <a:prstGeom prst="rect">
            <a:avLst/>
          </a:prstGeom>
          <a:noFill/>
          <a:ln/>
        </p:spPr>
        <p:txBody>
          <a:bodyPr wrap="square" lIns="0" tIns="0" rIns="0" bIns="0" rtlCol="0" anchor="ctr"/>
          <a:lstStyle/>
          <a:p>
            <a:pPr indent="0" marL="0">
              <a:buNone/>
            </a:pPr>
            <a:r>
              <a:rPr lang="en-US" sz="1300" dirty="0">
                <a:solidFill>
                  <a:srgbClr val="D1D5DB"/>
                </a:solidFill>
                <a:latin typeface="Calibri" pitchFamily="34" charset="0"/>
                <a:ea typeface="Calibri" pitchFamily="34" charset="-122"/>
                <a:cs typeface="Calibri" pitchFamily="34" charset="-120"/>
              </a:rPr>
              <a:t>Livrer souvent, apprendre à chaque fois</a:t>
            </a:r>
            <a:endParaRPr lang="en-US" sz="1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Le manifeste agile : quatre valeurs</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25</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4023360" cy="1325880"/>
          </a:xfrm>
          <a:prstGeom prst="roundRect">
            <a:avLst>
              <a:gd name="adj" fmla="val 4138"/>
            </a:avLst>
          </a:prstGeom>
          <a:solidFill>
            <a:srgbClr val="FDEBD0"/>
          </a:solidFill>
          <a:ln w="12700">
            <a:solidFill>
              <a:srgbClr val="F3F4F6"/>
            </a:solidFill>
            <a:prstDash val="solid"/>
          </a:ln>
        </p:spPr>
      </p:sp>
      <p:sp>
        <p:nvSpPr>
          <p:cNvPr id="7" name="Text 4"/>
          <p:cNvSpPr/>
          <p:nvPr/>
        </p:nvSpPr>
        <p:spPr>
          <a:xfrm>
            <a:off x="640080" y="1051560"/>
            <a:ext cx="3657600" cy="548640"/>
          </a:xfrm>
          <a:prstGeom prst="rect">
            <a:avLst/>
          </a:prstGeom>
          <a:noFill/>
          <a:ln/>
        </p:spPr>
        <p:txBody>
          <a:bodyPr wrap="square" lIns="0" tIns="0" rIns="0" bIns="0" rtlCol="0" anchor="ctr"/>
          <a:lstStyle/>
          <a:p>
            <a:pPr indent="0" marL="0">
              <a:buNone/>
            </a:pPr>
            <a:r>
              <a:rPr lang="en-US" sz="1500" b="1" dirty="0">
                <a:solidFill>
                  <a:srgbClr val="303838"/>
                </a:solidFill>
                <a:latin typeface="Calibri" pitchFamily="34" charset="0"/>
                <a:ea typeface="Calibri" pitchFamily="34" charset="-122"/>
                <a:cs typeface="Calibri" pitchFamily="34" charset="-120"/>
              </a:rPr>
              <a:t>Les individus et leurs interactions</a:t>
            </a:r>
            <a:endParaRPr lang="en-US" sz="1500" dirty="0"/>
          </a:p>
        </p:txBody>
      </p:sp>
      <p:sp>
        <p:nvSpPr>
          <p:cNvPr id="8" name="Text 5"/>
          <p:cNvSpPr/>
          <p:nvPr/>
        </p:nvSpPr>
        <p:spPr>
          <a:xfrm>
            <a:off x="640080" y="1645920"/>
            <a:ext cx="3657600" cy="365760"/>
          </a:xfrm>
          <a:prstGeom prst="rect">
            <a:avLst/>
          </a:prstGeom>
          <a:noFill/>
          <a:ln/>
        </p:spPr>
        <p:txBody>
          <a:bodyPr wrap="square" lIns="0" tIns="0" rIns="0" bIns="0" rtlCol="0" anchor="ctr"/>
          <a:lstStyle/>
          <a:p>
            <a:pPr indent="0" marL="0">
              <a:buNone/>
            </a:pPr>
            <a:r>
              <a:rPr lang="en-US" sz="1150" dirty="0">
                <a:solidFill>
                  <a:srgbClr val="6B7280"/>
                </a:solidFill>
                <a:latin typeface="Calibri" pitchFamily="34" charset="0"/>
                <a:ea typeface="Calibri" pitchFamily="34" charset="-122"/>
                <a:cs typeface="Calibri" pitchFamily="34" charset="-120"/>
              </a:rPr>
              <a:t>plus que les processus et les outils</a:t>
            </a:r>
            <a:endParaRPr lang="en-US" sz="1150" dirty="0"/>
          </a:p>
        </p:txBody>
      </p:sp>
      <p:sp>
        <p:nvSpPr>
          <p:cNvPr id="9" name="Shape 6"/>
          <p:cNvSpPr/>
          <p:nvPr/>
        </p:nvSpPr>
        <p:spPr>
          <a:xfrm>
            <a:off x="4663440" y="868680"/>
            <a:ext cx="4023360" cy="1325880"/>
          </a:xfrm>
          <a:prstGeom prst="roundRect">
            <a:avLst>
              <a:gd name="adj" fmla="val 4138"/>
            </a:avLst>
          </a:prstGeom>
          <a:solidFill>
            <a:srgbClr val="F3F4F6"/>
          </a:solidFill>
          <a:ln w="12700">
            <a:solidFill>
              <a:srgbClr val="F3F4F6"/>
            </a:solidFill>
            <a:prstDash val="solid"/>
          </a:ln>
        </p:spPr>
      </p:sp>
      <p:sp>
        <p:nvSpPr>
          <p:cNvPr id="10" name="Text 7"/>
          <p:cNvSpPr/>
          <p:nvPr/>
        </p:nvSpPr>
        <p:spPr>
          <a:xfrm>
            <a:off x="4846320" y="1051560"/>
            <a:ext cx="3657600" cy="548640"/>
          </a:xfrm>
          <a:prstGeom prst="rect">
            <a:avLst/>
          </a:prstGeom>
          <a:noFill/>
          <a:ln/>
        </p:spPr>
        <p:txBody>
          <a:bodyPr wrap="square" lIns="0" tIns="0" rIns="0" bIns="0" rtlCol="0" anchor="ctr"/>
          <a:lstStyle/>
          <a:p>
            <a:pPr indent="0" marL="0">
              <a:buNone/>
            </a:pPr>
            <a:r>
              <a:rPr lang="en-US" sz="1500" b="1" dirty="0">
                <a:solidFill>
                  <a:srgbClr val="303838"/>
                </a:solidFill>
                <a:latin typeface="Calibri" pitchFamily="34" charset="0"/>
                <a:ea typeface="Calibri" pitchFamily="34" charset="-122"/>
                <a:cs typeface="Calibri" pitchFamily="34" charset="-120"/>
              </a:rPr>
              <a:t>Un résultat qui fonctionne</a:t>
            </a:r>
            <a:endParaRPr lang="en-US" sz="1500" dirty="0"/>
          </a:p>
        </p:txBody>
      </p:sp>
      <p:sp>
        <p:nvSpPr>
          <p:cNvPr id="11" name="Text 8"/>
          <p:cNvSpPr/>
          <p:nvPr/>
        </p:nvSpPr>
        <p:spPr>
          <a:xfrm>
            <a:off x="4846320" y="1645920"/>
            <a:ext cx="3657600" cy="365760"/>
          </a:xfrm>
          <a:prstGeom prst="rect">
            <a:avLst/>
          </a:prstGeom>
          <a:noFill/>
          <a:ln/>
        </p:spPr>
        <p:txBody>
          <a:bodyPr wrap="square" lIns="0" tIns="0" rIns="0" bIns="0" rtlCol="0" anchor="ctr"/>
          <a:lstStyle/>
          <a:p>
            <a:pPr indent="0" marL="0">
              <a:buNone/>
            </a:pPr>
            <a:r>
              <a:rPr lang="en-US" sz="1150" dirty="0">
                <a:solidFill>
                  <a:srgbClr val="6B7280"/>
                </a:solidFill>
                <a:latin typeface="Calibri" pitchFamily="34" charset="0"/>
                <a:ea typeface="Calibri" pitchFamily="34" charset="-122"/>
                <a:cs typeface="Calibri" pitchFamily="34" charset="-120"/>
              </a:rPr>
              <a:t>plus qu'une documentation exhaustive</a:t>
            </a:r>
            <a:endParaRPr lang="en-US" sz="1150" dirty="0"/>
          </a:p>
        </p:txBody>
      </p:sp>
      <p:sp>
        <p:nvSpPr>
          <p:cNvPr id="12" name="Shape 9"/>
          <p:cNvSpPr/>
          <p:nvPr/>
        </p:nvSpPr>
        <p:spPr>
          <a:xfrm>
            <a:off x="457200" y="2377440"/>
            <a:ext cx="4023360" cy="1325880"/>
          </a:xfrm>
          <a:prstGeom prst="roundRect">
            <a:avLst>
              <a:gd name="adj" fmla="val 4138"/>
            </a:avLst>
          </a:prstGeom>
          <a:solidFill>
            <a:srgbClr val="F3F4F6"/>
          </a:solidFill>
          <a:ln w="12700">
            <a:solidFill>
              <a:srgbClr val="F3F4F6"/>
            </a:solidFill>
            <a:prstDash val="solid"/>
          </a:ln>
        </p:spPr>
      </p:sp>
      <p:sp>
        <p:nvSpPr>
          <p:cNvPr id="13" name="Text 10"/>
          <p:cNvSpPr/>
          <p:nvPr/>
        </p:nvSpPr>
        <p:spPr>
          <a:xfrm>
            <a:off x="640080" y="2560320"/>
            <a:ext cx="3657600" cy="548640"/>
          </a:xfrm>
          <a:prstGeom prst="rect">
            <a:avLst/>
          </a:prstGeom>
          <a:noFill/>
          <a:ln/>
        </p:spPr>
        <p:txBody>
          <a:bodyPr wrap="square" lIns="0" tIns="0" rIns="0" bIns="0" rtlCol="0" anchor="ctr"/>
          <a:lstStyle/>
          <a:p>
            <a:pPr indent="0" marL="0">
              <a:buNone/>
            </a:pPr>
            <a:r>
              <a:rPr lang="en-US" sz="1500" b="1" dirty="0">
                <a:solidFill>
                  <a:srgbClr val="303838"/>
                </a:solidFill>
                <a:latin typeface="Calibri" pitchFamily="34" charset="0"/>
                <a:ea typeface="Calibri" pitchFamily="34" charset="-122"/>
                <a:cs typeface="Calibri" pitchFamily="34" charset="-120"/>
              </a:rPr>
              <a:t>La collaboration avec le client</a:t>
            </a:r>
            <a:endParaRPr lang="en-US" sz="1500" dirty="0"/>
          </a:p>
        </p:txBody>
      </p:sp>
      <p:sp>
        <p:nvSpPr>
          <p:cNvPr id="14" name="Text 11"/>
          <p:cNvSpPr/>
          <p:nvPr/>
        </p:nvSpPr>
        <p:spPr>
          <a:xfrm>
            <a:off x="640080" y="3154680"/>
            <a:ext cx="3657600" cy="365760"/>
          </a:xfrm>
          <a:prstGeom prst="rect">
            <a:avLst/>
          </a:prstGeom>
          <a:noFill/>
          <a:ln/>
        </p:spPr>
        <p:txBody>
          <a:bodyPr wrap="square" lIns="0" tIns="0" rIns="0" bIns="0" rtlCol="0" anchor="ctr"/>
          <a:lstStyle/>
          <a:p>
            <a:pPr indent="0" marL="0">
              <a:buNone/>
            </a:pPr>
            <a:r>
              <a:rPr lang="en-US" sz="1150" dirty="0">
                <a:solidFill>
                  <a:srgbClr val="6B7280"/>
                </a:solidFill>
                <a:latin typeface="Calibri" pitchFamily="34" charset="0"/>
                <a:ea typeface="Calibri" pitchFamily="34" charset="-122"/>
                <a:cs typeface="Calibri" pitchFamily="34" charset="-120"/>
              </a:rPr>
              <a:t>plus que la négociation contractuelle</a:t>
            </a:r>
            <a:endParaRPr lang="en-US" sz="1150" dirty="0"/>
          </a:p>
        </p:txBody>
      </p:sp>
      <p:sp>
        <p:nvSpPr>
          <p:cNvPr id="15" name="Shape 12"/>
          <p:cNvSpPr/>
          <p:nvPr/>
        </p:nvSpPr>
        <p:spPr>
          <a:xfrm>
            <a:off x="4663440" y="2377440"/>
            <a:ext cx="4023360" cy="1325880"/>
          </a:xfrm>
          <a:prstGeom prst="roundRect">
            <a:avLst>
              <a:gd name="adj" fmla="val 4138"/>
            </a:avLst>
          </a:prstGeom>
          <a:solidFill>
            <a:srgbClr val="FDEBD0"/>
          </a:solidFill>
          <a:ln w="12700">
            <a:solidFill>
              <a:srgbClr val="F3F4F6"/>
            </a:solidFill>
            <a:prstDash val="solid"/>
          </a:ln>
        </p:spPr>
      </p:sp>
      <p:sp>
        <p:nvSpPr>
          <p:cNvPr id="16" name="Text 13"/>
          <p:cNvSpPr/>
          <p:nvPr/>
        </p:nvSpPr>
        <p:spPr>
          <a:xfrm>
            <a:off x="4846320" y="2560320"/>
            <a:ext cx="3657600" cy="548640"/>
          </a:xfrm>
          <a:prstGeom prst="rect">
            <a:avLst/>
          </a:prstGeom>
          <a:noFill/>
          <a:ln/>
        </p:spPr>
        <p:txBody>
          <a:bodyPr wrap="square" lIns="0" tIns="0" rIns="0" bIns="0" rtlCol="0" anchor="ctr"/>
          <a:lstStyle/>
          <a:p>
            <a:pPr indent="0" marL="0">
              <a:buNone/>
            </a:pPr>
            <a:r>
              <a:rPr lang="en-US" sz="1500" b="1" dirty="0">
                <a:solidFill>
                  <a:srgbClr val="303838"/>
                </a:solidFill>
                <a:latin typeface="Calibri" pitchFamily="34" charset="0"/>
                <a:ea typeface="Calibri" pitchFamily="34" charset="-122"/>
                <a:cs typeface="Calibri" pitchFamily="34" charset="-120"/>
              </a:rPr>
              <a:t>L'adaptation au changement</a:t>
            </a:r>
            <a:endParaRPr lang="en-US" sz="1500" dirty="0"/>
          </a:p>
        </p:txBody>
      </p:sp>
      <p:sp>
        <p:nvSpPr>
          <p:cNvPr id="17" name="Text 14"/>
          <p:cNvSpPr/>
          <p:nvPr/>
        </p:nvSpPr>
        <p:spPr>
          <a:xfrm>
            <a:off x="4846320" y="3154680"/>
            <a:ext cx="3657600" cy="365760"/>
          </a:xfrm>
          <a:prstGeom prst="rect">
            <a:avLst/>
          </a:prstGeom>
          <a:noFill/>
          <a:ln/>
        </p:spPr>
        <p:txBody>
          <a:bodyPr wrap="square" lIns="0" tIns="0" rIns="0" bIns="0" rtlCol="0" anchor="ctr"/>
          <a:lstStyle/>
          <a:p>
            <a:pPr indent="0" marL="0">
              <a:buNone/>
            </a:pPr>
            <a:r>
              <a:rPr lang="en-US" sz="1150" dirty="0">
                <a:solidFill>
                  <a:srgbClr val="6B7280"/>
                </a:solidFill>
                <a:latin typeface="Calibri" pitchFamily="34" charset="0"/>
                <a:ea typeface="Calibri" pitchFamily="34" charset="-122"/>
                <a:cs typeface="Calibri" pitchFamily="34" charset="-120"/>
              </a:rPr>
              <a:t>plus que le suivi d'un plan</a:t>
            </a:r>
            <a:endParaRPr lang="en-US" sz="1150" dirty="0"/>
          </a:p>
        </p:txBody>
      </p:sp>
      <p:sp>
        <p:nvSpPr>
          <p:cNvPr id="18" name="Shape 15"/>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19" name="Text 16"/>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 Nous reconnaissons la valeur des seconds éléments, mais privilégions les premiers. »</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Scrum et Kanban en une page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26</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4023360" cy="3154680"/>
          </a:xfrm>
          <a:prstGeom prst="roundRect">
            <a:avLst>
              <a:gd name="adj" fmla="val 1739"/>
            </a:avLst>
          </a:prstGeom>
          <a:solidFill>
            <a:srgbClr val="F3F4F6"/>
          </a:solidFill>
          <a:ln w="12700">
            <a:solidFill>
              <a:srgbClr val="F3F4F6"/>
            </a:solidFill>
            <a:prstDash val="solid"/>
          </a:ln>
        </p:spPr>
      </p:sp>
      <p:sp>
        <p:nvSpPr>
          <p:cNvPr id="7" name="Shape 4"/>
          <p:cNvSpPr/>
          <p:nvPr/>
        </p:nvSpPr>
        <p:spPr>
          <a:xfrm>
            <a:off x="457200" y="868680"/>
            <a:ext cx="4023360" cy="54864"/>
          </a:xfrm>
          <a:prstGeom prst="rect">
            <a:avLst/>
          </a:prstGeom>
          <a:solidFill>
            <a:srgbClr val="F49512"/>
          </a:solidFill>
          <a:ln w="12700">
            <a:solidFill>
              <a:srgbClr val="F49512"/>
            </a:solidFill>
            <a:prstDash val="solid"/>
          </a:ln>
        </p:spPr>
      </p:sp>
      <p:sp>
        <p:nvSpPr>
          <p:cNvPr id="8" name="Text 5"/>
          <p:cNvSpPr/>
          <p:nvPr/>
        </p:nvSpPr>
        <p:spPr>
          <a:xfrm>
            <a:off x="585216" y="9784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Scrum : avancer par sprints</a:t>
            </a:r>
            <a:endParaRPr lang="en-US" sz="1200" dirty="0"/>
          </a:p>
        </p:txBody>
      </p:sp>
      <p:sp>
        <p:nvSpPr>
          <p:cNvPr id="9" name="Text 6"/>
          <p:cNvSpPr/>
          <p:nvPr/>
        </p:nvSpPr>
        <p:spPr>
          <a:xfrm>
            <a:off x="585216" y="1325880"/>
            <a:ext cx="3767328" cy="2606040"/>
          </a:xfrm>
          <a:prstGeom prst="rect">
            <a:avLst/>
          </a:prstGeom>
          <a:noFill/>
          <a:ln/>
        </p:spPr>
        <p:txBody>
          <a:bodyPr wrap="square" lIns="0" tIns="0" rIns="0" bIns="0" rtlCol="0" anchor="t"/>
          <a:lstStyle/>
          <a:p>
            <a:pPr marL="342900" indent="-342900">
              <a:spcAft>
                <a:spcPts val="300"/>
              </a:spcAft>
              <a:buSzPct val="100000"/>
              <a:buChar char="•"/>
            </a:pPr>
            <a:r>
              <a:rPr lang="en-US" sz="1050" dirty="0">
                <a:solidFill>
                  <a:srgbClr val="303838"/>
                </a:solidFill>
                <a:latin typeface="Calibri" pitchFamily="34" charset="0"/>
                <a:ea typeface="Calibri" pitchFamily="34" charset="-122"/>
                <a:cs typeface="Calibri" pitchFamily="34" charset="-120"/>
              </a:rPr>
              <a:t>Sprint de 1 à 4 semaines, qui livre un résultat utilisable.</a:t>
            </a:r>
            <a:endParaRPr lang="en-US" sz="1050" dirty="0"/>
          </a:p>
          <a:p>
            <a:pPr marL="342900" indent="-342900">
              <a:spcAft>
                <a:spcPts val="300"/>
              </a:spcAft>
              <a:buSzPct val="100000"/>
              <a:buChar char="•"/>
            </a:pPr>
            <a:r>
              <a:rPr lang="en-US" sz="1050" dirty="0">
                <a:solidFill>
                  <a:srgbClr val="303838"/>
                </a:solidFill>
                <a:latin typeface="Calibri" pitchFamily="34" charset="0"/>
                <a:ea typeface="Calibri" pitchFamily="34" charset="-122"/>
                <a:cs typeface="Calibri" pitchFamily="34" charset="-120"/>
              </a:rPr>
              <a:t>Product owner : porte la valeur, ordonne le backlog.</a:t>
            </a:r>
            <a:endParaRPr lang="en-US" sz="1050" dirty="0"/>
          </a:p>
          <a:p>
            <a:pPr marL="342900" indent="-342900">
              <a:spcAft>
                <a:spcPts val="300"/>
              </a:spcAft>
              <a:buSzPct val="100000"/>
              <a:buChar char="•"/>
            </a:pPr>
            <a:r>
              <a:rPr lang="en-US" sz="1050" dirty="0">
                <a:solidFill>
                  <a:srgbClr val="303838"/>
                </a:solidFill>
                <a:latin typeface="Calibri" pitchFamily="34" charset="0"/>
                <a:ea typeface="Calibri" pitchFamily="34" charset="-122"/>
                <a:cs typeface="Calibri" pitchFamily="34" charset="-120"/>
              </a:rPr>
              <a:t>Scrum master : fait vivre la méthode, lève les obstacles.</a:t>
            </a:r>
            <a:endParaRPr lang="en-US" sz="1050" dirty="0"/>
          </a:p>
          <a:p>
            <a:pPr marL="342900" indent="-342900">
              <a:spcAft>
                <a:spcPts val="300"/>
              </a:spcAft>
              <a:buSzPct val="100000"/>
              <a:buChar char="•"/>
            </a:pPr>
            <a:r>
              <a:rPr lang="en-US" sz="1050" dirty="0">
                <a:solidFill>
                  <a:srgbClr val="303838"/>
                </a:solidFill>
                <a:latin typeface="Calibri" pitchFamily="34" charset="0"/>
                <a:ea typeface="Calibri" pitchFamily="34" charset="-122"/>
                <a:cs typeface="Calibri" pitchFamily="34" charset="-120"/>
              </a:rPr>
              <a:t>Équipe : réalise et teste.</a:t>
            </a:r>
            <a:endParaRPr lang="en-US" sz="1050" dirty="0"/>
          </a:p>
          <a:p>
            <a:pPr marL="342900" indent="-342900">
              <a:spcAft>
                <a:spcPts val="300"/>
              </a:spcAft>
              <a:buSzPct val="100000"/>
              <a:buChar char="•"/>
            </a:pPr>
            <a:r>
              <a:rPr lang="en-US" sz="1050" dirty="0">
                <a:solidFill>
                  <a:srgbClr val="303838"/>
                </a:solidFill>
                <a:latin typeface="Calibri" pitchFamily="34" charset="0"/>
                <a:ea typeface="Calibri" pitchFamily="34" charset="-122"/>
                <a:cs typeface="Calibri" pitchFamily="34" charset="-120"/>
              </a:rPr>
              <a:t>Rituels : planification, point quotidien de 15 min, revue avec le client, rétrospective.</a:t>
            </a:r>
            <a:endParaRPr lang="en-US" sz="1050" dirty="0"/>
          </a:p>
        </p:txBody>
      </p:sp>
      <p:sp>
        <p:nvSpPr>
          <p:cNvPr id="10" name="Text 7"/>
          <p:cNvSpPr/>
          <p:nvPr/>
        </p:nvSpPr>
        <p:spPr>
          <a:xfrm>
            <a:off x="4663440" y="868680"/>
            <a:ext cx="4023360" cy="320040"/>
          </a:xfrm>
          <a:prstGeom prst="rect">
            <a:avLst/>
          </a:prstGeom>
          <a:noFill/>
          <a:ln/>
        </p:spPr>
        <p:txBody>
          <a:bodyPr wrap="square" lIns="0" tIns="0" rIns="0" bIns="0" rtlCol="0" anchor="ctr"/>
          <a:lstStyle/>
          <a:p>
            <a:pPr indent="0" marL="0">
              <a:buNone/>
            </a:pPr>
            <a:r>
              <a:rPr lang="en-US" sz="1200" b="1" dirty="0">
                <a:solidFill>
                  <a:srgbClr val="303838"/>
                </a:solidFill>
                <a:latin typeface="Calibri" pitchFamily="34" charset="0"/>
                <a:ea typeface="Calibri" pitchFamily="34" charset="-122"/>
                <a:cs typeface="Calibri" pitchFamily="34" charset="-120"/>
              </a:rPr>
              <a:t>Kanban : rendre le flux visible</a:t>
            </a:r>
            <a:endParaRPr lang="en-US" sz="1200" dirty="0"/>
          </a:p>
        </p:txBody>
      </p:sp>
      <p:sp>
        <p:nvSpPr>
          <p:cNvPr id="11" name="Shape 8"/>
          <p:cNvSpPr/>
          <p:nvPr/>
        </p:nvSpPr>
        <p:spPr>
          <a:xfrm>
            <a:off x="4663440" y="1234440"/>
            <a:ext cx="932688" cy="2011680"/>
          </a:xfrm>
          <a:prstGeom prst="rect">
            <a:avLst/>
          </a:prstGeom>
          <a:solidFill>
            <a:srgbClr val="F3F4F6"/>
          </a:solidFill>
          <a:ln w="12700">
            <a:solidFill>
              <a:srgbClr val="D1D5DB"/>
            </a:solidFill>
            <a:prstDash val="solid"/>
          </a:ln>
        </p:spPr>
      </p:sp>
      <p:sp>
        <p:nvSpPr>
          <p:cNvPr id="12" name="Text 9"/>
          <p:cNvSpPr/>
          <p:nvPr/>
        </p:nvSpPr>
        <p:spPr>
          <a:xfrm>
            <a:off x="4663440" y="1261872"/>
            <a:ext cx="932688" cy="228600"/>
          </a:xfrm>
          <a:prstGeom prst="rect">
            <a:avLst/>
          </a:prstGeom>
          <a:noFill/>
          <a:ln/>
        </p:spPr>
        <p:txBody>
          <a:bodyPr wrap="square" lIns="0" tIns="0" rIns="0" bIns="0" rtlCol="0" anchor="ctr"/>
          <a:lstStyle/>
          <a:p>
            <a:pPr algn="ctr" indent="0" marL="0">
              <a:buNone/>
            </a:pPr>
            <a:r>
              <a:rPr lang="en-US" sz="950" b="1" dirty="0">
                <a:solidFill>
                  <a:srgbClr val="303838"/>
                </a:solidFill>
                <a:latin typeface="Calibri" pitchFamily="34" charset="0"/>
                <a:ea typeface="Calibri" pitchFamily="34" charset="-122"/>
                <a:cs typeface="Calibri" pitchFamily="34" charset="-120"/>
              </a:rPr>
              <a:t>À faire</a:t>
            </a:r>
            <a:endParaRPr lang="en-US" sz="950" dirty="0"/>
          </a:p>
        </p:txBody>
      </p:sp>
      <p:sp>
        <p:nvSpPr>
          <p:cNvPr id="13" name="Shape 10"/>
          <p:cNvSpPr/>
          <p:nvPr/>
        </p:nvSpPr>
        <p:spPr>
          <a:xfrm>
            <a:off x="4773168" y="1737360"/>
            <a:ext cx="713232" cy="347472"/>
          </a:xfrm>
          <a:prstGeom prst="rect">
            <a:avLst/>
          </a:prstGeom>
          <a:solidFill>
            <a:srgbClr val="FDEBD0"/>
          </a:solidFill>
          <a:ln w="12700">
            <a:solidFill>
              <a:srgbClr val="D1D5DB"/>
            </a:solidFill>
            <a:prstDash val="solid"/>
          </a:ln>
        </p:spPr>
      </p:sp>
      <p:sp>
        <p:nvSpPr>
          <p:cNvPr id="14" name="Shape 11"/>
          <p:cNvSpPr/>
          <p:nvPr/>
        </p:nvSpPr>
        <p:spPr>
          <a:xfrm>
            <a:off x="4773168" y="2194560"/>
            <a:ext cx="713232" cy="347472"/>
          </a:xfrm>
          <a:prstGeom prst="rect">
            <a:avLst/>
          </a:prstGeom>
          <a:solidFill>
            <a:srgbClr val="FDEBD0"/>
          </a:solidFill>
          <a:ln w="12700">
            <a:solidFill>
              <a:srgbClr val="D1D5DB"/>
            </a:solidFill>
            <a:prstDash val="solid"/>
          </a:ln>
        </p:spPr>
      </p:sp>
      <p:sp>
        <p:nvSpPr>
          <p:cNvPr id="15" name="Shape 12"/>
          <p:cNvSpPr/>
          <p:nvPr/>
        </p:nvSpPr>
        <p:spPr>
          <a:xfrm>
            <a:off x="4773168" y="2651760"/>
            <a:ext cx="713232" cy="347472"/>
          </a:xfrm>
          <a:prstGeom prst="rect">
            <a:avLst/>
          </a:prstGeom>
          <a:solidFill>
            <a:srgbClr val="FDEBD0"/>
          </a:solidFill>
          <a:ln w="12700">
            <a:solidFill>
              <a:srgbClr val="D1D5DB"/>
            </a:solidFill>
            <a:prstDash val="solid"/>
          </a:ln>
        </p:spPr>
      </p:sp>
      <p:sp>
        <p:nvSpPr>
          <p:cNvPr id="16" name="Shape 13"/>
          <p:cNvSpPr/>
          <p:nvPr/>
        </p:nvSpPr>
        <p:spPr>
          <a:xfrm>
            <a:off x="5669280" y="1234440"/>
            <a:ext cx="932688" cy="2011680"/>
          </a:xfrm>
          <a:prstGeom prst="rect">
            <a:avLst/>
          </a:prstGeom>
          <a:solidFill>
            <a:srgbClr val="F3F4F6"/>
          </a:solidFill>
          <a:ln w="12700">
            <a:solidFill>
              <a:srgbClr val="D1D5DB"/>
            </a:solidFill>
            <a:prstDash val="solid"/>
          </a:ln>
        </p:spPr>
      </p:sp>
      <p:sp>
        <p:nvSpPr>
          <p:cNvPr id="17" name="Text 14"/>
          <p:cNvSpPr/>
          <p:nvPr/>
        </p:nvSpPr>
        <p:spPr>
          <a:xfrm>
            <a:off x="5669280" y="1261872"/>
            <a:ext cx="932688" cy="228600"/>
          </a:xfrm>
          <a:prstGeom prst="rect">
            <a:avLst/>
          </a:prstGeom>
          <a:noFill/>
          <a:ln/>
        </p:spPr>
        <p:txBody>
          <a:bodyPr wrap="square" lIns="0" tIns="0" rIns="0" bIns="0" rtlCol="0" anchor="ctr"/>
          <a:lstStyle/>
          <a:p>
            <a:pPr algn="ctr" indent="0" marL="0">
              <a:buNone/>
            </a:pPr>
            <a:r>
              <a:rPr lang="en-US" sz="950" b="1" dirty="0">
                <a:solidFill>
                  <a:srgbClr val="303838"/>
                </a:solidFill>
                <a:latin typeface="Calibri" pitchFamily="34" charset="0"/>
                <a:ea typeface="Calibri" pitchFamily="34" charset="-122"/>
                <a:cs typeface="Calibri" pitchFamily="34" charset="-120"/>
              </a:rPr>
              <a:t>En cours</a:t>
            </a:r>
            <a:endParaRPr lang="en-US" sz="950" dirty="0"/>
          </a:p>
        </p:txBody>
      </p:sp>
      <p:sp>
        <p:nvSpPr>
          <p:cNvPr id="18" name="Text 15"/>
          <p:cNvSpPr/>
          <p:nvPr/>
        </p:nvSpPr>
        <p:spPr>
          <a:xfrm>
            <a:off x="5669280" y="1463040"/>
            <a:ext cx="932688" cy="182880"/>
          </a:xfrm>
          <a:prstGeom prst="rect">
            <a:avLst/>
          </a:prstGeom>
          <a:noFill/>
          <a:ln/>
        </p:spPr>
        <p:txBody>
          <a:bodyPr wrap="square" lIns="0" tIns="0" rIns="0" bIns="0" rtlCol="0" anchor="ctr"/>
          <a:lstStyle/>
          <a:p>
            <a:pPr algn="ctr" indent="0" marL="0">
              <a:buNone/>
            </a:pPr>
            <a:r>
              <a:rPr lang="en-US" sz="800" b="1" dirty="0">
                <a:solidFill>
                  <a:srgbClr val="EA5425"/>
                </a:solidFill>
                <a:latin typeface="Calibri" pitchFamily="34" charset="0"/>
                <a:ea typeface="Calibri" pitchFamily="34" charset="-122"/>
                <a:cs typeface="Calibri" pitchFamily="34" charset="-120"/>
              </a:rPr>
              <a:t>max 3</a:t>
            </a:r>
            <a:endParaRPr lang="en-US" sz="800" dirty="0"/>
          </a:p>
        </p:txBody>
      </p:sp>
      <p:sp>
        <p:nvSpPr>
          <p:cNvPr id="19" name="Shape 16"/>
          <p:cNvSpPr/>
          <p:nvPr/>
        </p:nvSpPr>
        <p:spPr>
          <a:xfrm>
            <a:off x="5779008" y="1737360"/>
            <a:ext cx="713232" cy="347472"/>
          </a:xfrm>
          <a:prstGeom prst="rect">
            <a:avLst/>
          </a:prstGeom>
          <a:solidFill>
            <a:srgbClr val="FDEBD0"/>
          </a:solidFill>
          <a:ln w="12700">
            <a:solidFill>
              <a:srgbClr val="D1D5DB"/>
            </a:solidFill>
            <a:prstDash val="solid"/>
          </a:ln>
        </p:spPr>
      </p:sp>
      <p:sp>
        <p:nvSpPr>
          <p:cNvPr id="20" name="Shape 17"/>
          <p:cNvSpPr/>
          <p:nvPr/>
        </p:nvSpPr>
        <p:spPr>
          <a:xfrm>
            <a:off x="5779008" y="2194560"/>
            <a:ext cx="713232" cy="347472"/>
          </a:xfrm>
          <a:prstGeom prst="rect">
            <a:avLst/>
          </a:prstGeom>
          <a:solidFill>
            <a:srgbClr val="FDEBD0"/>
          </a:solidFill>
          <a:ln w="12700">
            <a:solidFill>
              <a:srgbClr val="D1D5DB"/>
            </a:solidFill>
            <a:prstDash val="solid"/>
          </a:ln>
        </p:spPr>
      </p:sp>
      <p:sp>
        <p:nvSpPr>
          <p:cNvPr id="21" name="Shape 18"/>
          <p:cNvSpPr/>
          <p:nvPr/>
        </p:nvSpPr>
        <p:spPr>
          <a:xfrm>
            <a:off x="6675120" y="1234440"/>
            <a:ext cx="932688" cy="2011680"/>
          </a:xfrm>
          <a:prstGeom prst="rect">
            <a:avLst/>
          </a:prstGeom>
          <a:solidFill>
            <a:srgbClr val="F3F4F6"/>
          </a:solidFill>
          <a:ln w="12700">
            <a:solidFill>
              <a:srgbClr val="D1D5DB"/>
            </a:solidFill>
            <a:prstDash val="solid"/>
          </a:ln>
        </p:spPr>
      </p:sp>
      <p:sp>
        <p:nvSpPr>
          <p:cNvPr id="22" name="Text 19"/>
          <p:cNvSpPr/>
          <p:nvPr/>
        </p:nvSpPr>
        <p:spPr>
          <a:xfrm>
            <a:off x="6675120" y="1261872"/>
            <a:ext cx="932688" cy="228600"/>
          </a:xfrm>
          <a:prstGeom prst="rect">
            <a:avLst/>
          </a:prstGeom>
          <a:noFill/>
          <a:ln/>
        </p:spPr>
        <p:txBody>
          <a:bodyPr wrap="square" lIns="0" tIns="0" rIns="0" bIns="0" rtlCol="0" anchor="ctr"/>
          <a:lstStyle/>
          <a:p>
            <a:pPr algn="ctr" indent="0" marL="0">
              <a:buNone/>
            </a:pPr>
            <a:r>
              <a:rPr lang="en-US" sz="950" b="1" dirty="0">
                <a:solidFill>
                  <a:srgbClr val="303838"/>
                </a:solidFill>
                <a:latin typeface="Calibri" pitchFamily="34" charset="0"/>
                <a:ea typeface="Calibri" pitchFamily="34" charset="-122"/>
                <a:cs typeface="Calibri" pitchFamily="34" charset="-120"/>
              </a:rPr>
              <a:t>À valider</a:t>
            </a:r>
            <a:endParaRPr lang="en-US" sz="950" dirty="0"/>
          </a:p>
        </p:txBody>
      </p:sp>
      <p:sp>
        <p:nvSpPr>
          <p:cNvPr id="23" name="Text 20"/>
          <p:cNvSpPr/>
          <p:nvPr/>
        </p:nvSpPr>
        <p:spPr>
          <a:xfrm>
            <a:off x="6675120" y="1463040"/>
            <a:ext cx="932688" cy="182880"/>
          </a:xfrm>
          <a:prstGeom prst="rect">
            <a:avLst/>
          </a:prstGeom>
          <a:noFill/>
          <a:ln/>
        </p:spPr>
        <p:txBody>
          <a:bodyPr wrap="square" lIns="0" tIns="0" rIns="0" bIns="0" rtlCol="0" anchor="ctr"/>
          <a:lstStyle/>
          <a:p>
            <a:pPr algn="ctr" indent="0" marL="0">
              <a:buNone/>
            </a:pPr>
            <a:r>
              <a:rPr lang="en-US" sz="800" b="1" dirty="0">
                <a:solidFill>
                  <a:srgbClr val="EA5425"/>
                </a:solidFill>
                <a:latin typeface="Calibri" pitchFamily="34" charset="0"/>
                <a:ea typeface="Calibri" pitchFamily="34" charset="-122"/>
                <a:cs typeface="Calibri" pitchFamily="34" charset="-120"/>
              </a:rPr>
              <a:t>max 2</a:t>
            </a:r>
            <a:endParaRPr lang="en-US" sz="800" dirty="0"/>
          </a:p>
        </p:txBody>
      </p:sp>
      <p:sp>
        <p:nvSpPr>
          <p:cNvPr id="24" name="Shape 21"/>
          <p:cNvSpPr/>
          <p:nvPr/>
        </p:nvSpPr>
        <p:spPr>
          <a:xfrm>
            <a:off x="6784848" y="1737360"/>
            <a:ext cx="713232" cy="347472"/>
          </a:xfrm>
          <a:prstGeom prst="rect">
            <a:avLst/>
          </a:prstGeom>
          <a:solidFill>
            <a:srgbClr val="FDEBD0"/>
          </a:solidFill>
          <a:ln w="12700">
            <a:solidFill>
              <a:srgbClr val="D1D5DB"/>
            </a:solidFill>
            <a:prstDash val="solid"/>
          </a:ln>
        </p:spPr>
      </p:sp>
      <p:sp>
        <p:nvSpPr>
          <p:cNvPr id="25" name="Shape 22"/>
          <p:cNvSpPr/>
          <p:nvPr/>
        </p:nvSpPr>
        <p:spPr>
          <a:xfrm>
            <a:off x="6784848" y="2194560"/>
            <a:ext cx="713232" cy="347472"/>
          </a:xfrm>
          <a:prstGeom prst="rect">
            <a:avLst/>
          </a:prstGeom>
          <a:solidFill>
            <a:srgbClr val="FDEBD0"/>
          </a:solidFill>
          <a:ln w="12700">
            <a:solidFill>
              <a:srgbClr val="D1D5DB"/>
            </a:solidFill>
            <a:prstDash val="solid"/>
          </a:ln>
        </p:spPr>
      </p:sp>
      <p:sp>
        <p:nvSpPr>
          <p:cNvPr id="26" name="Shape 23"/>
          <p:cNvSpPr/>
          <p:nvPr/>
        </p:nvSpPr>
        <p:spPr>
          <a:xfrm>
            <a:off x="7680960" y="1234440"/>
            <a:ext cx="932688" cy="2011680"/>
          </a:xfrm>
          <a:prstGeom prst="rect">
            <a:avLst/>
          </a:prstGeom>
          <a:solidFill>
            <a:srgbClr val="F3F4F6"/>
          </a:solidFill>
          <a:ln w="12700">
            <a:solidFill>
              <a:srgbClr val="D1D5DB"/>
            </a:solidFill>
            <a:prstDash val="solid"/>
          </a:ln>
        </p:spPr>
      </p:sp>
      <p:sp>
        <p:nvSpPr>
          <p:cNvPr id="27" name="Text 24"/>
          <p:cNvSpPr/>
          <p:nvPr/>
        </p:nvSpPr>
        <p:spPr>
          <a:xfrm>
            <a:off x="7680960" y="1261872"/>
            <a:ext cx="932688" cy="228600"/>
          </a:xfrm>
          <a:prstGeom prst="rect">
            <a:avLst/>
          </a:prstGeom>
          <a:noFill/>
          <a:ln/>
        </p:spPr>
        <p:txBody>
          <a:bodyPr wrap="square" lIns="0" tIns="0" rIns="0" bIns="0" rtlCol="0" anchor="ctr"/>
          <a:lstStyle/>
          <a:p>
            <a:pPr algn="ctr" indent="0" marL="0">
              <a:buNone/>
            </a:pPr>
            <a:r>
              <a:rPr lang="en-US" sz="950" b="1" dirty="0">
                <a:solidFill>
                  <a:srgbClr val="303838"/>
                </a:solidFill>
                <a:latin typeface="Calibri" pitchFamily="34" charset="0"/>
                <a:ea typeface="Calibri" pitchFamily="34" charset="-122"/>
                <a:cs typeface="Calibri" pitchFamily="34" charset="-120"/>
              </a:rPr>
              <a:t>Terminé</a:t>
            </a:r>
            <a:endParaRPr lang="en-US" sz="950" dirty="0"/>
          </a:p>
        </p:txBody>
      </p:sp>
      <p:sp>
        <p:nvSpPr>
          <p:cNvPr id="28" name="Shape 25"/>
          <p:cNvSpPr/>
          <p:nvPr/>
        </p:nvSpPr>
        <p:spPr>
          <a:xfrm>
            <a:off x="7790688" y="1737360"/>
            <a:ext cx="713232" cy="347472"/>
          </a:xfrm>
          <a:prstGeom prst="rect">
            <a:avLst/>
          </a:prstGeom>
          <a:solidFill>
            <a:srgbClr val="E3EFD9"/>
          </a:solidFill>
          <a:ln w="12700">
            <a:solidFill>
              <a:srgbClr val="D1D5DB"/>
            </a:solidFill>
            <a:prstDash val="solid"/>
          </a:ln>
        </p:spPr>
      </p:sp>
      <p:sp>
        <p:nvSpPr>
          <p:cNvPr id="29" name="Shape 26"/>
          <p:cNvSpPr/>
          <p:nvPr/>
        </p:nvSpPr>
        <p:spPr>
          <a:xfrm>
            <a:off x="7790688" y="2194560"/>
            <a:ext cx="713232" cy="347472"/>
          </a:xfrm>
          <a:prstGeom prst="rect">
            <a:avLst/>
          </a:prstGeom>
          <a:solidFill>
            <a:srgbClr val="E3EFD9"/>
          </a:solidFill>
          <a:ln w="12700">
            <a:solidFill>
              <a:srgbClr val="D1D5DB"/>
            </a:solidFill>
            <a:prstDash val="solid"/>
          </a:ln>
        </p:spPr>
      </p:sp>
      <p:sp>
        <p:nvSpPr>
          <p:cNvPr id="30" name="Text 27"/>
          <p:cNvSpPr/>
          <p:nvPr/>
        </p:nvSpPr>
        <p:spPr>
          <a:xfrm>
            <a:off x="4663440" y="3337560"/>
            <a:ext cx="4023360" cy="640080"/>
          </a:xfrm>
          <a:prstGeom prst="rect">
            <a:avLst/>
          </a:prstGeom>
          <a:noFill/>
          <a:ln/>
        </p:spPr>
        <p:txBody>
          <a:bodyPr wrap="square" lIns="0" tIns="0" rIns="0" bIns="0" rtlCol="0" anchor="ctr"/>
          <a:lstStyle/>
          <a:p>
            <a:pPr indent="0" marL="0">
              <a:buNone/>
            </a:pPr>
            <a:r>
              <a:rPr lang="en-US" sz="1050" dirty="0">
                <a:solidFill>
                  <a:srgbClr val="303838"/>
                </a:solidFill>
                <a:latin typeface="Calibri" pitchFamily="34" charset="0"/>
                <a:ea typeface="Calibri" pitchFamily="34" charset="-122"/>
                <a:cs typeface="Calibri" pitchFamily="34" charset="-120"/>
              </a:rPr>
              <a:t>Visualiser le travail, limiter le travail en cours, mesurer le délai de traitement.</a:t>
            </a:r>
            <a:endParaRPr lang="en-US" sz="1050" dirty="0"/>
          </a:p>
        </p:txBody>
      </p:sp>
      <p:sp>
        <p:nvSpPr>
          <p:cNvPr id="31" name="Shape 28"/>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32" name="Text 29"/>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Scrum rythme le projet ; Kanban fluidifie le travail continu. Les deux se combinent.</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Classique ou agile : ce qui change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27</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457200" y="868680"/>
          <a:ext cx="8229600" cy="914400"/>
        </p:xfrm>
        <a:graphic>
          <a:graphicData uri="http://schemas.openxmlformats.org/drawingml/2006/table">
            <a:tbl>
              <a:tblPr/>
              <a:tblGrid>
                <a:gridCol w="1554480"/>
                <a:gridCol w="3337560"/>
                <a:gridCol w="3337560"/>
              </a:tblGrid>
              <a:tr h="384048">
                <a:tc>
                  <a:txBody>
                    <a:bodyPr/>
                    <a:lstStyle/>
                    <a:p>
                      <a:pPr indent="0" marL="0">
                        <a:buNone/>
                      </a:pP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Méthode classique (cascade, cycle en V, Gantt)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Méthode agile (Scrum, Kanban)</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r>
              <a:tr h="384048">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Point de départ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Cahier des charges complet et figé</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Vision produit et backlog qui évolue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r h="384048">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Planification</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Tout le projet, au départ, sur un Gantt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Par itérations courtes, réajustées à chaque sprint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r>
              <a:tr h="384048">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Livraison</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Une fois, à la fin</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Par incréments utilisables, à chaque sprint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r h="384048">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Place du client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Au début (besoin) et à la fin (recette)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À chaque revue de sprint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r>
              <a:tr h="384048">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Changement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Coûteux, à négocier par avenant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Attendu, intégré au backlog</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r h="384048">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Pilotage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Écart au plan : délai, budget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Valeur livrée, vélocité, retours clients</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r>
              <a:tr h="384048">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Risque principal</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Découvrir trop tard qu'on s'est trompé</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Dériver sans cadre ni échéance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bl>
          </a:graphicData>
        </a:graphic>
      </p:graphicFrame>
      <p:sp>
        <p:nvSpPr>
          <p:cNvPr id="7" name="Shape 3"/>
          <p:cNvSpPr/>
          <p:nvPr/>
        </p:nvSpPr>
        <p:spPr>
          <a:xfrm>
            <a:off x="457200" y="4206240"/>
            <a:ext cx="8229600" cy="411480"/>
          </a:xfrm>
          <a:prstGeom prst="roundRect">
            <a:avLst>
              <a:gd name="adj" fmla="val 13333"/>
            </a:avLst>
          </a:prstGeom>
          <a:solidFill>
            <a:srgbClr val="F49512"/>
          </a:solidFill>
          <a:ln w="12700">
            <a:solidFill>
              <a:srgbClr val="F49512"/>
            </a:solidFill>
            <a:prstDash val="solid"/>
          </a:ln>
        </p:spPr>
      </p:sp>
      <p:sp>
        <p:nvSpPr>
          <p:cNvPr id="8" name="Text 4"/>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Ce qui est fixe (date, budget, obligation légale) se planifie ; ce qui est incertain s'itère.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Le triangle inversé</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28</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Text 3"/>
          <p:cNvSpPr/>
          <p:nvPr/>
        </p:nvSpPr>
        <p:spPr>
          <a:xfrm>
            <a:off x="457200" y="822960"/>
            <a:ext cx="3840480" cy="274320"/>
          </a:xfrm>
          <a:prstGeom prst="rect">
            <a:avLst/>
          </a:prstGeom>
          <a:noFill/>
          <a:ln/>
        </p:spPr>
        <p:txBody>
          <a:bodyPr wrap="square" lIns="0" tIns="0" rIns="0" bIns="0" rtlCol="0" anchor="ctr"/>
          <a:lstStyle/>
          <a:p>
            <a:pPr algn="ctr" indent="0" marL="0">
              <a:buNone/>
            </a:pPr>
            <a:r>
              <a:rPr lang="en-US" sz="1200" b="1" dirty="0">
                <a:solidFill>
                  <a:srgbClr val="004F9F"/>
                </a:solidFill>
                <a:latin typeface="Calibri" pitchFamily="34" charset="0"/>
                <a:ea typeface="Calibri" pitchFamily="34" charset="-122"/>
                <a:cs typeface="Calibri" pitchFamily="34" charset="-120"/>
              </a:rPr>
              <a:t>Méthode classique</a:t>
            </a:r>
            <a:endParaRPr lang="en-US" sz="1200" dirty="0"/>
          </a:p>
        </p:txBody>
      </p:sp>
      <p:sp>
        <p:nvSpPr>
          <p:cNvPr id="7" name="Shape 4"/>
          <p:cNvSpPr/>
          <p:nvPr/>
        </p:nvSpPr>
        <p:spPr>
          <a:xfrm>
            <a:off x="822960" y="1188720"/>
            <a:ext cx="3108960" cy="2103120"/>
          </a:xfrm>
          <a:prstGeom prst="triangle">
            <a:avLst/>
          </a:prstGeom>
          <a:solidFill>
            <a:srgbClr val="DCE8F5"/>
          </a:solidFill>
          <a:ln w="12700">
            <a:solidFill>
              <a:srgbClr val="004F9F"/>
            </a:solidFill>
            <a:prstDash val="solid"/>
          </a:ln>
        </p:spPr>
      </p:sp>
      <p:sp>
        <p:nvSpPr>
          <p:cNvPr id="8" name="Text 5"/>
          <p:cNvSpPr/>
          <p:nvPr/>
        </p:nvSpPr>
        <p:spPr>
          <a:xfrm>
            <a:off x="1463040" y="2377440"/>
            <a:ext cx="1828800" cy="548640"/>
          </a:xfrm>
          <a:prstGeom prst="rect">
            <a:avLst/>
          </a:prstGeom>
          <a:noFill/>
          <a:ln/>
        </p:spPr>
        <p:txBody>
          <a:bodyPr wrap="square" lIns="0" tIns="0" rIns="0" bIns="0" rtlCol="0" anchor="ctr"/>
          <a:lstStyle/>
          <a:p>
            <a:pPr algn="ctr" indent="0" marL="0">
              <a:buNone/>
            </a:pPr>
            <a:r>
              <a:rPr lang="en-US" sz="800" dirty="0">
                <a:solidFill>
                  <a:srgbClr val="004F9F"/>
                </a:solidFill>
                <a:latin typeface="Calibri" pitchFamily="34" charset="0"/>
                <a:ea typeface="Calibri" pitchFamily="34" charset="-122"/>
                <a:cs typeface="Calibri" pitchFamily="34" charset="-120"/>
              </a:rPr>
              <a:t>FIXE</a:t>
            </a:r>
            <a:endParaRPr lang="en-US" sz="1200" dirty="0"/>
          </a:p>
          <a:p>
            <a:pPr algn="ctr" indent="0" marL="0">
              <a:buNone/>
            </a:pPr>
            <a:r>
              <a:rPr lang="en-US" sz="1200" b="1" dirty="0">
                <a:solidFill>
                  <a:srgbClr val="303838"/>
                </a:solidFill>
                <a:latin typeface="Calibri" pitchFamily="34" charset="0"/>
                <a:ea typeface="Calibri" pitchFamily="34" charset="-122"/>
                <a:cs typeface="Calibri" pitchFamily="34" charset="-120"/>
              </a:rPr>
              <a:t>Périmètre</a:t>
            </a:r>
            <a:endParaRPr lang="en-US" sz="1200" dirty="0"/>
          </a:p>
        </p:txBody>
      </p:sp>
      <p:sp>
        <p:nvSpPr>
          <p:cNvPr id="9" name="Text 6"/>
          <p:cNvSpPr/>
          <p:nvPr/>
        </p:nvSpPr>
        <p:spPr>
          <a:xfrm>
            <a:off x="822960" y="3383280"/>
            <a:ext cx="3108960" cy="548640"/>
          </a:xfrm>
          <a:prstGeom prst="rect">
            <a:avLst/>
          </a:prstGeom>
          <a:noFill/>
          <a:ln/>
        </p:spPr>
        <p:txBody>
          <a:bodyPr wrap="square" lIns="0" tIns="0" rIns="0" bIns="0" rtlCol="0" anchor="ctr"/>
          <a:lstStyle/>
          <a:p>
            <a:pPr algn="ctr" indent="0" marL="0">
              <a:buNone/>
            </a:pPr>
            <a:r>
              <a:rPr lang="en-US" sz="800" dirty="0">
                <a:solidFill>
                  <a:srgbClr val="EA5425"/>
                </a:solidFill>
                <a:latin typeface="Calibri" pitchFamily="34" charset="0"/>
                <a:ea typeface="Calibri" pitchFamily="34" charset="-122"/>
                <a:cs typeface="Calibri" pitchFamily="34" charset="-120"/>
              </a:rPr>
              <a:t>ESTIMÉS</a:t>
            </a:r>
            <a:endParaRPr lang="en-US" sz="1200" dirty="0"/>
          </a:p>
          <a:p>
            <a:pPr algn="ctr" indent="0" marL="0">
              <a:buNone/>
            </a:pPr>
            <a:r>
              <a:rPr lang="en-US" sz="1200" b="1" dirty="0">
                <a:solidFill>
                  <a:srgbClr val="303838"/>
                </a:solidFill>
                <a:latin typeface="Calibri" pitchFamily="34" charset="0"/>
                <a:ea typeface="Calibri" pitchFamily="34" charset="-122"/>
                <a:cs typeface="Calibri" pitchFamily="34" charset="-120"/>
              </a:rPr>
              <a:t>Coût et délai</a:t>
            </a:r>
            <a:endParaRPr lang="en-US" sz="1200" dirty="0"/>
          </a:p>
        </p:txBody>
      </p:sp>
      <p:sp>
        <p:nvSpPr>
          <p:cNvPr id="10" name="Text 7"/>
          <p:cNvSpPr/>
          <p:nvPr/>
        </p:nvSpPr>
        <p:spPr>
          <a:xfrm>
            <a:off x="4846320" y="822960"/>
            <a:ext cx="3840480" cy="274320"/>
          </a:xfrm>
          <a:prstGeom prst="rect">
            <a:avLst/>
          </a:prstGeom>
          <a:noFill/>
          <a:ln/>
        </p:spPr>
        <p:txBody>
          <a:bodyPr wrap="square" lIns="0" tIns="0" rIns="0" bIns="0" rtlCol="0" anchor="ctr"/>
          <a:lstStyle/>
          <a:p>
            <a:pPr algn="ctr" indent="0" marL="0">
              <a:buNone/>
            </a:pPr>
            <a:r>
              <a:rPr lang="en-US" sz="1200" b="1" dirty="0">
                <a:solidFill>
                  <a:srgbClr val="F49512"/>
                </a:solidFill>
                <a:latin typeface="Calibri" pitchFamily="34" charset="0"/>
                <a:ea typeface="Calibri" pitchFamily="34" charset="-122"/>
                <a:cs typeface="Calibri" pitchFamily="34" charset="-120"/>
              </a:rPr>
              <a:t>Méthode agile</a:t>
            </a:r>
            <a:endParaRPr lang="en-US" sz="1200" dirty="0"/>
          </a:p>
        </p:txBody>
      </p:sp>
      <p:sp>
        <p:nvSpPr>
          <p:cNvPr id="11" name="Shape 8"/>
          <p:cNvSpPr/>
          <p:nvPr/>
        </p:nvSpPr>
        <p:spPr>
          <a:xfrm flipV="1">
            <a:off x="5212080" y="1188720"/>
            <a:ext cx="3108960" cy="2103120"/>
          </a:xfrm>
          <a:prstGeom prst="triangle">
            <a:avLst/>
          </a:prstGeom>
          <a:solidFill>
            <a:srgbClr val="FDEBD0"/>
          </a:solidFill>
          <a:ln w="12700">
            <a:solidFill>
              <a:srgbClr val="F49512"/>
            </a:solidFill>
            <a:prstDash val="solid"/>
          </a:ln>
        </p:spPr>
      </p:sp>
      <p:sp>
        <p:nvSpPr>
          <p:cNvPr id="12" name="Text 9"/>
          <p:cNvSpPr/>
          <p:nvPr/>
        </p:nvSpPr>
        <p:spPr>
          <a:xfrm>
            <a:off x="5852160" y="1463040"/>
            <a:ext cx="1828800" cy="548640"/>
          </a:xfrm>
          <a:prstGeom prst="rect">
            <a:avLst/>
          </a:prstGeom>
          <a:noFill/>
          <a:ln/>
        </p:spPr>
        <p:txBody>
          <a:bodyPr wrap="square" lIns="0" tIns="0" rIns="0" bIns="0" rtlCol="0" anchor="ctr"/>
          <a:lstStyle/>
          <a:p>
            <a:pPr algn="ctr" indent="0" marL="0">
              <a:buNone/>
            </a:pPr>
            <a:r>
              <a:rPr lang="en-US" sz="800" dirty="0">
                <a:solidFill>
                  <a:srgbClr val="F49512"/>
                </a:solidFill>
                <a:latin typeface="Calibri" pitchFamily="34" charset="0"/>
                <a:ea typeface="Calibri" pitchFamily="34" charset="-122"/>
                <a:cs typeface="Calibri" pitchFamily="34" charset="-120"/>
              </a:rPr>
              <a:t>FIXES</a:t>
            </a:r>
            <a:endParaRPr lang="en-US" sz="1200" dirty="0"/>
          </a:p>
          <a:p>
            <a:pPr algn="ctr" indent="0" marL="0">
              <a:buNone/>
            </a:pPr>
            <a:r>
              <a:rPr lang="en-US" sz="1200" b="1" dirty="0">
                <a:solidFill>
                  <a:srgbClr val="303838"/>
                </a:solidFill>
                <a:latin typeface="Calibri" pitchFamily="34" charset="0"/>
                <a:ea typeface="Calibri" pitchFamily="34" charset="-122"/>
                <a:cs typeface="Calibri" pitchFamily="34" charset="-120"/>
              </a:rPr>
              <a:t>Coût et délai</a:t>
            </a:r>
            <a:endParaRPr lang="en-US" sz="1200" dirty="0"/>
          </a:p>
        </p:txBody>
      </p:sp>
      <p:sp>
        <p:nvSpPr>
          <p:cNvPr id="13" name="Text 10"/>
          <p:cNvSpPr/>
          <p:nvPr/>
        </p:nvSpPr>
        <p:spPr>
          <a:xfrm>
            <a:off x="5212080" y="3383280"/>
            <a:ext cx="3108960" cy="548640"/>
          </a:xfrm>
          <a:prstGeom prst="rect">
            <a:avLst/>
          </a:prstGeom>
          <a:noFill/>
          <a:ln/>
        </p:spPr>
        <p:txBody>
          <a:bodyPr wrap="square" lIns="0" tIns="0" rIns="0" bIns="0" rtlCol="0" anchor="ctr"/>
          <a:lstStyle/>
          <a:p>
            <a:pPr algn="ctr" indent="0" marL="0">
              <a:buNone/>
            </a:pPr>
            <a:r>
              <a:rPr lang="en-US" sz="800" dirty="0">
                <a:solidFill>
                  <a:srgbClr val="5B8A2E"/>
                </a:solidFill>
                <a:latin typeface="Calibri" pitchFamily="34" charset="0"/>
                <a:ea typeface="Calibri" pitchFamily="34" charset="-122"/>
                <a:cs typeface="Calibri" pitchFamily="34" charset="-120"/>
              </a:rPr>
              <a:t>AJUSTÉ</a:t>
            </a:r>
            <a:endParaRPr lang="en-US" sz="1200" dirty="0"/>
          </a:p>
          <a:p>
            <a:pPr algn="ctr" indent="0" marL="0">
              <a:buNone/>
            </a:pPr>
            <a:r>
              <a:rPr lang="en-US" sz="1200" b="1" dirty="0">
                <a:solidFill>
                  <a:srgbClr val="303838"/>
                </a:solidFill>
                <a:latin typeface="Calibri" pitchFamily="34" charset="0"/>
                <a:ea typeface="Calibri" pitchFamily="34" charset="-122"/>
                <a:cs typeface="Calibri" pitchFamily="34" charset="-120"/>
              </a:rPr>
              <a:t>Périmètre, par priorité de valeur</a:t>
            </a:r>
            <a:endParaRPr lang="en-US" sz="1200" dirty="0"/>
          </a:p>
        </p:txBody>
      </p:sp>
      <p:sp>
        <p:nvSpPr>
          <p:cNvPr id="14" name="Shape 11"/>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15" name="Text 12"/>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En agile, on ne se demande pas « quand tout sera-t-il fini ? » mais « qu'est-ce qui a le plus de valeur maintenant ? »</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303838"/>
        </a:solidFill>
      </p:bgPr>
    </p:bg>
    <p:spTree>
      <p:nvGrpSpPr>
        <p:cNvPr id="1" name=""/>
        <p:cNvGrpSpPr/>
        <p:nvPr/>
      </p:nvGrpSpPr>
      <p:grpSpPr>
        <a:xfrm>
          <a:off x="0" y="0"/>
          <a:ext cx="0" cy="0"/>
          <a:chOff x="0" y="0"/>
          <a:chExt cx="0" cy="0"/>
        </a:xfrm>
      </p:grpSpPr>
      <p:sp>
        <p:nvSpPr>
          <p:cNvPr id="2" name="Text 0"/>
          <p:cNvSpPr/>
          <p:nvPr/>
        </p:nvSpPr>
        <p:spPr>
          <a:xfrm>
            <a:off x="548640" y="1463040"/>
            <a:ext cx="7315200" cy="274320"/>
          </a:xfrm>
          <a:prstGeom prst="rect">
            <a:avLst/>
          </a:prstGeom>
          <a:noFill/>
          <a:ln/>
        </p:spPr>
        <p:txBody>
          <a:bodyPr wrap="square" lIns="0" tIns="0" rIns="0" bIns="0" rtlCol="0" anchor="ctr"/>
          <a:lstStyle/>
          <a:p>
            <a:pPr indent="0" marL="0">
              <a:buNone/>
            </a:pPr>
            <a:r>
              <a:rPr lang="en-US" sz="1100" b="1" spc="100" kern="0" dirty="0">
                <a:solidFill>
                  <a:srgbClr val="F49512"/>
                </a:solidFill>
                <a:latin typeface="Calibri" pitchFamily="34" charset="0"/>
                <a:ea typeface="Calibri" pitchFamily="34" charset="-122"/>
                <a:cs typeface="Calibri" pitchFamily="34" charset="-120"/>
              </a:rPr>
              <a:t>BLOC D · 20 MIN</a:t>
            </a:r>
            <a:endParaRPr lang="en-US" sz="1100" dirty="0"/>
          </a:p>
        </p:txBody>
      </p:sp>
      <p:sp>
        <p:nvSpPr>
          <p:cNvPr id="3" name="Text 1"/>
          <p:cNvSpPr/>
          <p:nvPr/>
        </p:nvSpPr>
        <p:spPr>
          <a:xfrm>
            <a:off x="548640" y="1920240"/>
            <a:ext cx="7772400" cy="73152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Pourquoi l'agilité pour innover</a:t>
            </a:r>
            <a:endParaRPr lang="en-US" sz="2800" dirty="0"/>
          </a:p>
        </p:txBody>
      </p:sp>
      <p:sp>
        <p:nvSpPr>
          <p:cNvPr id="4" name="Text 2"/>
          <p:cNvSpPr/>
          <p:nvPr/>
        </p:nvSpPr>
        <p:spPr>
          <a:xfrm>
            <a:off x="548640" y="2743200"/>
            <a:ext cx="7772400" cy="457200"/>
          </a:xfrm>
          <a:prstGeom prst="rect">
            <a:avLst/>
          </a:prstGeom>
          <a:noFill/>
          <a:ln/>
        </p:spPr>
        <p:txBody>
          <a:bodyPr wrap="square" lIns="0" tIns="0" rIns="0" bIns="0" rtlCol="0" anchor="ctr"/>
          <a:lstStyle/>
          <a:p>
            <a:pPr indent="0" marL="0">
              <a:buNone/>
            </a:pPr>
            <a:r>
              <a:rPr lang="en-US" sz="1300" dirty="0">
                <a:solidFill>
                  <a:srgbClr val="D1D5DB"/>
                </a:solidFill>
                <a:latin typeface="Calibri" pitchFamily="34" charset="0"/>
                <a:ea typeface="Calibri" pitchFamily="34" charset="-122"/>
                <a:cs typeface="Calibri" pitchFamily="34" charset="-120"/>
              </a:rPr>
              <a:t>Innover, c'est avancer sans connaître la réponse</a:t>
            </a:r>
            <a:endParaRPr lang="en-US" sz="13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Innover, c'est décider dans l'incertitude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30</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1188720" y="868680"/>
            <a:ext cx="1737360" cy="1325880"/>
          </a:xfrm>
          <a:prstGeom prst="rect">
            <a:avLst/>
          </a:prstGeom>
          <a:solidFill>
            <a:srgbClr val="FDE8C8"/>
          </a:solidFill>
          <a:ln w="25400">
            <a:solidFill>
              <a:srgbClr val="FFFFFF"/>
            </a:solidFill>
            <a:prstDash val="solid"/>
          </a:ln>
        </p:spPr>
      </p:sp>
      <p:sp>
        <p:nvSpPr>
          <p:cNvPr id="7" name="Text 4"/>
          <p:cNvSpPr/>
          <p:nvPr/>
        </p:nvSpPr>
        <p:spPr>
          <a:xfrm>
            <a:off x="1261872" y="923544"/>
            <a:ext cx="1591056" cy="274320"/>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Compliqué</a:t>
            </a:r>
            <a:endParaRPr lang="en-US" sz="1050" dirty="0"/>
          </a:p>
        </p:txBody>
      </p:sp>
      <p:sp>
        <p:nvSpPr>
          <p:cNvPr id="8" name="Shape 5"/>
          <p:cNvSpPr/>
          <p:nvPr/>
        </p:nvSpPr>
        <p:spPr>
          <a:xfrm>
            <a:off x="2926080" y="868680"/>
            <a:ext cx="1737360" cy="1325880"/>
          </a:xfrm>
          <a:prstGeom prst="rect">
            <a:avLst/>
          </a:prstGeom>
          <a:solidFill>
            <a:srgbClr val="F8CBAD"/>
          </a:solidFill>
          <a:ln w="25400">
            <a:solidFill>
              <a:srgbClr val="FFFFFF"/>
            </a:solidFill>
            <a:prstDash val="solid"/>
          </a:ln>
        </p:spPr>
      </p:sp>
      <p:sp>
        <p:nvSpPr>
          <p:cNvPr id="9" name="Text 6"/>
          <p:cNvSpPr/>
          <p:nvPr/>
        </p:nvSpPr>
        <p:spPr>
          <a:xfrm>
            <a:off x="2999232" y="923544"/>
            <a:ext cx="1591056" cy="274320"/>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Complexe</a:t>
            </a:r>
            <a:endParaRPr lang="en-US" sz="1050" dirty="0"/>
          </a:p>
        </p:txBody>
      </p:sp>
      <p:sp>
        <p:nvSpPr>
          <p:cNvPr id="10" name="Text 7"/>
          <p:cNvSpPr/>
          <p:nvPr/>
        </p:nvSpPr>
        <p:spPr>
          <a:xfrm>
            <a:off x="2999232" y="1417320"/>
            <a:ext cx="1591056" cy="548640"/>
          </a:xfrm>
          <a:prstGeom prst="rect">
            <a:avLst/>
          </a:prstGeom>
          <a:noFill/>
          <a:ln/>
        </p:spPr>
        <p:txBody>
          <a:bodyPr wrap="square" lIns="0" tIns="0" rIns="0" bIns="0" rtlCol="0" anchor="ctr"/>
          <a:lstStyle/>
          <a:p>
            <a:pPr indent="0" marL="0">
              <a:buNone/>
            </a:pPr>
            <a:r>
              <a:rPr lang="en-US" sz="900" dirty="0">
                <a:solidFill>
                  <a:srgbClr val="303838"/>
                </a:solidFill>
                <a:latin typeface="Calibri" pitchFamily="34" charset="0"/>
                <a:ea typeface="Calibri" pitchFamily="34" charset="-122"/>
                <a:cs typeface="Calibri" pitchFamily="34" charset="-120"/>
              </a:rPr>
              <a:t>● Lancer une offre nouvelle</a:t>
            </a:r>
            <a:endParaRPr lang="en-US" sz="900" dirty="0"/>
          </a:p>
        </p:txBody>
      </p:sp>
      <p:sp>
        <p:nvSpPr>
          <p:cNvPr id="11" name="Shape 8"/>
          <p:cNvSpPr/>
          <p:nvPr/>
        </p:nvSpPr>
        <p:spPr>
          <a:xfrm>
            <a:off x="1188720" y="2194560"/>
            <a:ext cx="1737360" cy="1325880"/>
          </a:xfrm>
          <a:prstGeom prst="rect">
            <a:avLst/>
          </a:prstGeom>
          <a:solidFill>
            <a:srgbClr val="DDEBD2"/>
          </a:solidFill>
          <a:ln w="25400">
            <a:solidFill>
              <a:srgbClr val="FFFFFF"/>
            </a:solidFill>
            <a:prstDash val="solid"/>
          </a:ln>
        </p:spPr>
      </p:sp>
      <p:sp>
        <p:nvSpPr>
          <p:cNvPr id="12" name="Text 9"/>
          <p:cNvSpPr/>
          <p:nvPr/>
        </p:nvSpPr>
        <p:spPr>
          <a:xfrm>
            <a:off x="1261872" y="2249424"/>
            <a:ext cx="1591056" cy="274320"/>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Simple</a:t>
            </a:r>
            <a:endParaRPr lang="en-US" sz="1050" dirty="0"/>
          </a:p>
        </p:txBody>
      </p:sp>
      <p:sp>
        <p:nvSpPr>
          <p:cNvPr id="13" name="Text 10"/>
          <p:cNvSpPr/>
          <p:nvPr/>
        </p:nvSpPr>
        <p:spPr>
          <a:xfrm>
            <a:off x="1261872" y="2743200"/>
            <a:ext cx="1591056" cy="548640"/>
          </a:xfrm>
          <a:prstGeom prst="rect">
            <a:avLst/>
          </a:prstGeom>
          <a:noFill/>
          <a:ln/>
        </p:spPr>
        <p:txBody>
          <a:bodyPr wrap="square" lIns="0" tIns="0" rIns="0" bIns="0" rtlCol="0" anchor="ctr"/>
          <a:lstStyle/>
          <a:p>
            <a:pPr indent="0" marL="0">
              <a:buNone/>
            </a:pPr>
            <a:r>
              <a:rPr lang="en-US" sz="900" dirty="0">
                <a:solidFill>
                  <a:srgbClr val="303838"/>
                </a:solidFill>
                <a:latin typeface="Calibri" pitchFamily="34" charset="0"/>
                <a:ea typeface="Calibri" pitchFamily="34" charset="-122"/>
                <a:cs typeface="Calibri" pitchFamily="34" charset="-120"/>
              </a:rPr>
              <a:t>● Changer de terminal de paiement</a:t>
            </a:r>
            <a:endParaRPr lang="en-US" sz="900" dirty="0"/>
          </a:p>
        </p:txBody>
      </p:sp>
      <p:sp>
        <p:nvSpPr>
          <p:cNvPr id="14" name="Shape 11"/>
          <p:cNvSpPr/>
          <p:nvPr/>
        </p:nvSpPr>
        <p:spPr>
          <a:xfrm>
            <a:off x="2926080" y="2194560"/>
            <a:ext cx="1737360" cy="1325880"/>
          </a:xfrm>
          <a:prstGeom prst="rect">
            <a:avLst/>
          </a:prstGeom>
          <a:solidFill>
            <a:srgbClr val="FDE8C8"/>
          </a:solidFill>
          <a:ln w="25400">
            <a:solidFill>
              <a:srgbClr val="FFFFFF"/>
            </a:solidFill>
            <a:prstDash val="solid"/>
          </a:ln>
        </p:spPr>
      </p:sp>
      <p:sp>
        <p:nvSpPr>
          <p:cNvPr id="15" name="Text 12"/>
          <p:cNvSpPr/>
          <p:nvPr/>
        </p:nvSpPr>
        <p:spPr>
          <a:xfrm>
            <a:off x="2999232" y="2249424"/>
            <a:ext cx="1591056" cy="274320"/>
          </a:xfrm>
          <a:prstGeom prst="rect">
            <a:avLst/>
          </a:prstGeom>
          <a:noFill/>
          <a:ln/>
        </p:spPr>
        <p:txBody>
          <a:bodyPr wrap="square" lIns="0" tIns="0" rIns="0" bIns="0" rtlCol="0" anchor="ctr"/>
          <a:lstStyle/>
          <a:p>
            <a:pPr indent="0" marL="0">
              <a:buNone/>
            </a:pPr>
            <a:r>
              <a:rPr lang="en-US" sz="1050" b="1" dirty="0">
                <a:solidFill>
                  <a:srgbClr val="303838"/>
                </a:solidFill>
                <a:latin typeface="Calibri" pitchFamily="34" charset="0"/>
                <a:ea typeface="Calibri" pitchFamily="34" charset="-122"/>
                <a:cs typeface="Calibri" pitchFamily="34" charset="-120"/>
              </a:rPr>
              <a:t>Compliqué</a:t>
            </a:r>
            <a:endParaRPr lang="en-US" sz="1050" dirty="0"/>
          </a:p>
        </p:txBody>
      </p:sp>
      <p:sp>
        <p:nvSpPr>
          <p:cNvPr id="16" name="Text 13"/>
          <p:cNvSpPr/>
          <p:nvPr/>
        </p:nvSpPr>
        <p:spPr>
          <a:xfrm>
            <a:off x="2999232" y="2743200"/>
            <a:ext cx="1591056" cy="548640"/>
          </a:xfrm>
          <a:prstGeom prst="rect">
            <a:avLst/>
          </a:prstGeom>
          <a:noFill/>
          <a:ln/>
        </p:spPr>
        <p:txBody>
          <a:bodyPr wrap="square" lIns="0" tIns="0" rIns="0" bIns="0" rtlCol="0" anchor="ctr"/>
          <a:lstStyle/>
          <a:p>
            <a:pPr indent="0" marL="0">
              <a:buNone/>
            </a:pPr>
            <a:r>
              <a:rPr lang="en-US" sz="900" dirty="0">
                <a:solidFill>
                  <a:srgbClr val="303838"/>
                </a:solidFill>
                <a:latin typeface="Calibri" pitchFamily="34" charset="0"/>
                <a:ea typeface="Calibri" pitchFamily="34" charset="-122"/>
                <a:cs typeface="Calibri" pitchFamily="34" charset="-120"/>
              </a:rPr>
              <a:t>● Déménager l'atelier</a:t>
            </a:r>
            <a:endParaRPr lang="en-US" sz="900" dirty="0"/>
          </a:p>
        </p:txBody>
      </p:sp>
      <p:sp>
        <p:nvSpPr>
          <p:cNvPr id="17" name="Text 14"/>
          <p:cNvSpPr/>
          <p:nvPr/>
        </p:nvSpPr>
        <p:spPr>
          <a:xfrm>
            <a:off x="2999232" y="1737360"/>
            <a:ext cx="1645920" cy="274320"/>
          </a:xfrm>
          <a:prstGeom prst="rect">
            <a:avLst/>
          </a:prstGeom>
          <a:noFill/>
          <a:ln/>
        </p:spPr>
        <p:txBody>
          <a:bodyPr wrap="square" lIns="0" tIns="0" rIns="0" bIns="0" rtlCol="0" anchor="ctr"/>
          <a:lstStyle/>
          <a:p>
            <a:pPr indent="0" marL="0">
              <a:buNone/>
            </a:pPr>
            <a:r>
              <a:rPr lang="en-US" sz="950" b="1" dirty="0">
                <a:solidFill>
                  <a:srgbClr val="F49512"/>
                </a:solidFill>
                <a:latin typeface="Calibri" pitchFamily="34" charset="0"/>
                <a:ea typeface="Calibri" pitchFamily="34" charset="-122"/>
                <a:cs typeface="Calibri" pitchFamily="34" charset="-120"/>
              </a:rPr>
              <a:t>● Vauban Care</a:t>
            </a:r>
            <a:endParaRPr lang="en-US" sz="950" dirty="0"/>
          </a:p>
        </p:txBody>
      </p:sp>
      <p:sp>
        <p:nvSpPr>
          <p:cNvPr id="18" name="Text 15"/>
          <p:cNvSpPr/>
          <p:nvPr/>
        </p:nvSpPr>
        <p:spPr>
          <a:xfrm>
            <a:off x="274320" y="960120"/>
            <a:ext cx="868680" cy="457200"/>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Besoin flou</a:t>
            </a:r>
            <a:endParaRPr lang="en-US" sz="850" dirty="0"/>
          </a:p>
        </p:txBody>
      </p:sp>
      <p:sp>
        <p:nvSpPr>
          <p:cNvPr id="19" name="Text 16"/>
          <p:cNvSpPr/>
          <p:nvPr/>
        </p:nvSpPr>
        <p:spPr>
          <a:xfrm>
            <a:off x="274320" y="3063240"/>
            <a:ext cx="868680" cy="457200"/>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Besoin clair</a:t>
            </a:r>
            <a:endParaRPr lang="en-US" sz="850" dirty="0"/>
          </a:p>
        </p:txBody>
      </p:sp>
      <p:sp>
        <p:nvSpPr>
          <p:cNvPr id="20" name="Text 17"/>
          <p:cNvSpPr/>
          <p:nvPr/>
        </p:nvSpPr>
        <p:spPr>
          <a:xfrm>
            <a:off x="1188720" y="3547872"/>
            <a:ext cx="1737360" cy="228600"/>
          </a:xfrm>
          <a:prstGeom prst="rect">
            <a:avLst/>
          </a:prstGeom>
          <a:noFill/>
          <a:ln/>
        </p:spPr>
        <p:txBody>
          <a:bodyPr wrap="square" lIns="0" tIns="0" rIns="0" bIns="0" rtlCol="0" anchor="ctr"/>
          <a:lstStyle/>
          <a:p>
            <a:pPr indent="0" marL="0">
              <a:buNone/>
            </a:pPr>
            <a:r>
              <a:rPr lang="en-US" sz="850" dirty="0">
                <a:solidFill>
                  <a:srgbClr val="6B7280"/>
                </a:solidFill>
                <a:latin typeface="Calibri" pitchFamily="34" charset="0"/>
                <a:ea typeface="Calibri" pitchFamily="34" charset="-122"/>
                <a:cs typeface="Calibri" pitchFamily="34" charset="-120"/>
              </a:rPr>
              <a:t>Solution connue</a:t>
            </a:r>
            <a:endParaRPr lang="en-US" sz="850" dirty="0"/>
          </a:p>
        </p:txBody>
      </p:sp>
      <p:sp>
        <p:nvSpPr>
          <p:cNvPr id="21" name="Text 18"/>
          <p:cNvSpPr/>
          <p:nvPr/>
        </p:nvSpPr>
        <p:spPr>
          <a:xfrm>
            <a:off x="2926080" y="3547872"/>
            <a:ext cx="1737360" cy="228600"/>
          </a:xfrm>
          <a:prstGeom prst="rect">
            <a:avLst/>
          </a:prstGeom>
          <a:noFill/>
          <a:ln/>
        </p:spPr>
        <p:txBody>
          <a:bodyPr wrap="square" lIns="0" tIns="0" rIns="0" bIns="0" rtlCol="0" anchor="ctr"/>
          <a:lstStyle/>
          <a:p>
            <a:pPr algn="r" indent="0" marL="0">
              <a:buNone/>
            </a:pPr>
            <a:r>
              <a:rPr lang="en-US" sz="850" dirty="0">
                <a:solidFill>
                  <a:srgbClr val="6B7280"/>
                </a:solidFill>
                <a:latin typeface="Calibri" pitchFamily="34" charset="0"/>
                <a:ea typeface="Calibri" pitchFamily="34" charset="-122"/>
                <a:cs typeface="Calibri" pitchFamily="34" charset="-120"/>
              </a:rPr>
              <a:t>Solution inconnue</a:t>
            </a:r>
            <a:endParaRPr lang="en-US" sz="85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5120640" y="868680"/>
          <a:ext cx="3566160" cy="914400"/>
        </p:xfrm>
        <a:graphic>
          <a:graphicData uri="http://schemas.openxmlformats.org/drawingml/2006/table">
            <a:tbl>
              <a:tblPr/>
              <a:tblGrid>
                <a:gridCol w="1097280"/>
                <a:gridCol w="2468880"/>
              </a:tblGrid>
              <a:tr h="411480">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Zone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c>
                  <a:txBody>
                    <a:bodyPr/>
                    <a:lstStyle/>
                    <a:p>
                      <a:pPr indent="0" marL="0">
                        <a:buNone/>
                      </a:pPr>
                      <a:r>
                        <a:rPr lang="en-US" sz="1000" b="1" dirty="0">
                          <a:solidFill>
                            <a:srgbClr val="FFFFFF"/>
                          </a:solidFill>
                          <a:latin typeface="Calibri" pitchFamily="34" charset="0"/>
                          <a:ea typeface="Calibri" pitchFamily="34" charset="-122"/>
                          <a:cs typeface="Calibri" pitchFamily="34" charset="-120"/>
                        </a:rPr>
                        <a:t>Approche adaptée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303838"/>
                    </a:solidFill>
                  </a:tcPr>
                </a:tc>
              </a:tr>
              <a:tr h="411480">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Simple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Plan classique, Gantt</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r h="411480">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Compliqué</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Plan à jalons, appui d'experts</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FFFFF"/>
                    </a:solidFill>
                  </a:tcPr>
                </a:tc>
              </a:tr>
              <a:tr h="411480">
                <a:tc>
                  <a:txBody>
                    <a:bodyPr/>
                    <a:lstStyle/>
                    <a:p>
                      <a:pPr indent="0" marL="0">
                        <a:buNone/>
                      </a:pPr>
                      <a:r>
                        <a:rPr lang="en-US" sz="1000" b="1" dirty="0">
                          <a:solidFill>
                            <a:srgbClr val="303838"/>
                          </a:solidFill>
                          <a:latin typeface="Calibri" pitchFamily="34" charset="0"/>
                          <a:ea typeface="Calibri" pitchFamily="34" charset="-122"/>
                          <a:cs typeface="Calibri" pitchFamily="34" charset="-120"/>
                        </a:rPr>
                        <a:t>Complexe</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00" dirty="0">
                          <a:solidFill>
                            <a:srgbClr val="303838"/>
                          </a:solidFill>
                          <a:latin typeface="Calibri" pitchFamily="34" charset="0"/>
                          <a:ea typeface="Calibri" pitchFamily="34" charset="-122"/>
                          <a:cs typeface="Calibri" pitchFamily="34" charset="-120"/>
                        </a:rPr>
                        <a:t>Agilité : itérer, tester, ajuster</a:t>
                      </a:r>
                      <a:endParaRPr lang="en-US" sz="1000" dirty="0">
                        <a:latin typeface="Calibri" charset="0"/>
                        <a:ea typeface="Calibri" charset="0"/>
                        <a:cs typeface="Calibri" charset="0"/>
                      </a:endParaRPr>
                    </a:p>
                  </a:txBody>
                  <a:tcPr marL="63500" marR="63500" marT="25400" marB="25400" anchor="ctr">
                    <a:lnL w="6350" cap="flat" cmpd="sng" algn="ctr">
                      <a:solidFill>
                        <a:srgbClr val="D1D5DB"/>
                      </a:solidFill>
                      <a:prstDash val="solid"/>
                      <a:round/>
                      <a:headEnd type="none" w="med" len="med"/>
                      <a:tailEnd type="none" w="med" len="med"/>
                    </a:lnL>
                    <a:lnR w="6350" cap="flat" cmpd="sng" algn="ctr">
                      <a:solidFill>
                        <a:srgbClr val="D1D5DB"/>
                      </a:solidFill>
                      <a:prstDash val="solid"/>
                      <a:round/>
                      <a:headEnd type="none" w="med" len="med"/>
                      <a:tailEnd type="none" w="med" len="med"/>
                    </a:lnR>
                    <a:lnT w="6350" cap="flat" cmpd="sng" algn="ctr">
                      <a:solidFill>
                        <a:srgbClr val="D1D5DB"/>
                      </a:solidFill>
                      <a:prstDash val="solid"/>
                      <a:round/>
                      <a:headEnd type="none" w="med" len="med"/>
                      <a:tailEnd type="none" w="med" len="med"/>
                    </a:lnT>
                    <a:lnB w="6350" cap="flat" cmpd="sng" algn="ctr">
                      <a:solidFill>
                        <a:srgbClr val="D1D5DB"/>
                      </a:solidFill>
                      <a:prstDash val="solid"/>
                      <a:round/>
                      <a:headEnd type="none" w="med" len="med"/>
                      <a:tailEnd type="none" w="med" len="med"/>
                    </a:lnB>
                    <a:solidFill>
                      <a:srgbClr val="F3F4F6"/>
                    </a:solidFill>
                  </a:tcPr>
                </a:tc>
              </a:tr>
            </a:tbl>
          </a:graphicData>
        </a:graphic>
      </p:graphicFrame>
      <p:sp>
        <p:nvSpPr>
          <p:cNvPr id="23" name="Text 19"/>
          <p:cNvSpPr/>
          <p:nvPr/>
        </p:nvSpPr>
        <p:spPr>
          <a:xfrm>
            <a:off x="5120640" y="2743200"/>
            <a:ext cx="3566160" cy="731520"/>
          </a:xfrm>
          <a:prstGeom prst="rect">
            <a:avLst/>
          </a:prstGeom>
          <a:noFill/>
          <a:ln/>
        </p:spPr>
        <p:txBody>
          <a:bodyPr wrap="square" lIns="0" tIns="0" rIns="0" bIns="0" rtlCol="0" anchor="ctr"/>
          <a:lstStyle/>
          <a:p>
            <a:pPr indent="0" marL="0">
              <a:buNone/>
            </a:pPr>
            <a:r>
              <a:rPr lang="en-US" sz="1100" i="1" dirty="0">
                <a:solidFill>
                  <a:srgbClr val="303838"/>
                </a:solidFill>
                <a:latin typeface="Calibri" pitchFamily="34" charset="0"/>
                <a:ea typeface="Calibri" pitchFamily="34" charset="-122"/>
                <a:cs typeface="Calibri" pitchFamily="34" charset="-120"/>
              </a:rPr>
              <a:t>Plus le besoin est flou et la solution inconnue, plus le plan initial a de chances d'être faux.</a:t>
            </a:r>
            <a:endParaRPr lang="en-US" sz="1100" dirty="0"/>
          </a:p>
        </p:txBody>
      </p:sp>
      <p:sp>
        <p:nvSpPr>
          <p:cNvPr id="24" name="Shape 20"/>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25" name="Text 21"/>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Un projet d'innovation vit dans la zone complexe : c'est là que l'agilité est la plus utile.</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Cinq raisons d'innover en mode agile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31</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1572768" cy="2103120"/>
          </a:xfrm>
          <a:prstGeom prst="roundRect">
            <a:avLst>
              <a:gd name="adj" fmla="val 3488"/>
            </a:avLst>
          </a:prstGeom>
          <a:solidFill>
            <a:srgbClr val="F3F4F6"/>
          </a:solidFill>
          <a:ln w="12700">
            <a:solidFill>
              <a:srgbClr val="F3F4F6"/>
            </a:solidFill>
            <a:prstDash val="solid"/>
          </a:ln>
        </p:spPr>
      </p:sp>
      <p:sp>
        <p:nvSpPr>
          <p:cNvPr id="7" name="Shape 4"/>
          <p:cNvSpPr/>
          <p:nvPr/>
        </p:nvSpPr>
        <p:spPr>
          <a:xfrm>
            <a:off x="566928" y="978408"/>
            <a:ext cx="329184" cy="329184"/>
          </a:xfrm>
          <a:prstGeom prst="ellipse">
            <a:avLst/>
          </a:prstGeom>
          <a:solidFill>
            <a:srgbClr val="F49512"/>
          </a:solidFill>
          <a:ln w="12700">
            <a:solidFill>
              <a:srgbClr val="F49512"/>
            </a:solidFill>
            <a:prstDash val="solid"/>
          </a:ln>
        </p:spPr>
      </p:sp>
      <p:sp>
        <p:nvSpPr>
          <p:cNvPr id="8" name="Text 5"/>
          <p:cNvSpPr/>
          <p:nvPr/>
        </p:nvSpPr>
        <p:spPr>
          <a:xfrm>
            <a:off x="566928" y="978408"/>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9" name="Text 6"/>
          <p:cNvSpPr/>
          <p:nvPr/>
        </p:nvSpPr>
        <p:spPr>
          <a:xfrm>
            <a:off x="566928" y="1371600"/>
            <a:ext cx="1371600" cy="502920"/>
          </a:xfrm>
          <a:prstGeom prst="rect">
            <a:avLst/>
          </a:prstGeom>
          <a:noFill/>
          <a:ln/>
        </p:spPr>
        <p:txBody>
          <a:bodyPr wrap="square" lIns="0" tIns="0" rIns="0" bIns="0" rtlCol="0" anchor="ctr"/>
          <a:lstStyle/>
          <a:p>
            <a:pPr indent="0" marL="0">
              <a:buNone/>
            </a:pPr>
            <a:r>
              <a:rPr lang="en-US" sz="1150" b="1" dirty="0">
                <a:solidFill>
                  <a:srgbClr val="303838"/>
                </a:solidFill>
                <a:latin typeface="Calibri" pitchFamily="34" charset="0"/>
                <a:ea typeface="Calibri" pitchFamily="34" charset="-122"/>
                <a:cs typeface="Calibri" pitchFamily="34" charset="-120"/>
              </a:rPr>
              <a:t>Apprendre vite</a:t>
            </a:r>
            <a:endParaRPr lang="en-US" sz="1150" dirty="0"/>
          </a:p>
        </p:txBody>
      </p:sp>
      <p:sp>
        <p:nvSpPr>
          <p:cNvPr id="10" name="Text 7"/>
          <p:cNvSpPr/>
          <p:nvPr/>
        </p:nvSpPr>
        <p:spPr>
          <a:xfrm>
            <a:off x="566928" y="1874520"/>
            <a:ext cx="1371600" cy="1005840"/>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Chaque sprint teste une hypothèse auprès de vrais clients.</a:t>
            </a:r>
            <a:endParaRPr lang="en-US" sz="950" dirty="0"/>
          </a:p>
        </p:txBody>
      </p:sp>
      <p:sp>
        <p:nvSpPr>
          <p:cNvPr id="11" name="Shape 8"/>
          <p:cNvSpPr/>
          <p:nvPr/>
        </p:nvSpPr>
        <p:spPr>
          <a:xfrm>
            <a:off x="2121408" y="868680"/>
            <a:ext cx="1572768" cy="2103120"/>
          </a:xfrm>
          <a:prstGeom prst="roundRect">
            <a:avLst>
              <a:gd name="adj" fmla="val 3488"/>
            </a:avLst>
          </a:prstGeom>
          <a:solidFill>
            <a:srgbClr val="F3F4F6"/>
          </a:solidFill>
          <a:ln w="12700">
            <a:solidFill>
              <a:srgbClr val="F3F4F6"/>
            </a:solidFill>
            <a:prstDash val="solid"/>
          </a:ln>
        </p:spPr>
      </p:sp>
      <p:sp>
        <p:nvSpPr>
          <p:cNvPr id="12" name="Shape 9"/>
          <p:cNvSpPr/>
          <p:nvPr/>
        </p:nvSpPr>
        <p:spPr>
          <a:xfrm>
            <a:off x="2231136" y="978408"/>
            <a:ext cx="329184" cy="329184"/>
          </a:xfrm>
          <a:prstGeom prst="ellipse">
            <a:avLst/>
          </a:prstGeom>
          <a:solidFill>
            <a:srgbClr val="F49512"/>
          </a:solidFill>
          <a:ln w="12700">
            <a:solidFill>
              <a:srgbClr val="F49512"/>
            </a:solidFill>
            <a:prstDash val="solid"/>
          </a:ln>
        </p:spPr>
      </p:sp>
      <p:sp>
        <p:nvSpPr>
          <p:cNvPr id="13" name="Text 10"/>
          <p:cNvSpPr/>
          <p:nvPr/>
        </p:nvSpPr>
        <p:spPr>
          <a:xfrm>
            <a:off x="2231136" y="978408"/>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4" name="Text 11"/>
          <p:cNvSpPr/>
          <p:nvPr/>
        </p:nvSpPr>
        <p:spPr>
          <a:xfrm>
            <a:off x="2231136" y="1371600"/>
            <a:ext cx="1371600" cy="502920"/>
          </a:xfrm>
          <a:prstGeom prst="rect">
            <a:avLst/>
          </a:prstGeom>
          <a:noFill/>
          <a:ln/>
        </p:spPr>
        <p:txBody>
          <a:bodyPr wrap="square" lIns="0" tIns="0" rIns="0" bIns="0" rtlCol="0" anchor="ctr"/>
          <a:lstStyle/>
          <a:p>
            <a:pPr indent="0" marL="0">
              <a:buNone/>
            </a:pPr>
            <a:r>
              <a:rPr lang="en-US" sz="1150" b="1" dirty="0">
                <a:solidFill>
                  <a:srgbClr val="303838"/>
                </a:solidFill>
                <a:latin typeface="Calibri" pitchFamily="34" charset="0"/>
                <a:ea typeface="Calibri" pitchFamily="34" charset="-122"/>
                <a:cs typeface="Calibri" pitchFamily="34" charset="-120"/>
              </a:rPr>
              <a:t>Réduire le risque</a:t>
            </a:r>
            <a:endParaRPr lang="en-US" sz="1150" dirty="0"/>
          </a:p>
        </p:txBody>
      </p:sp>
      <p:sp>
        <p:nvSpPr>
          <p:cNvPr id="15" name="Text 12"/>
          <p:cNvSpPr/>
          <p:nvPr/>
        </p:nvSpPr>
        <p:spPr>
          <a:xfrm>
            <a:off x="2231136" y="1874520"/>
            <a:ext cx="1371600" cy="1005840"/>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On échoue petit et tôt, plutôt que gros et tard.</a:t>
            </a:r>
            <a:endParaRPr lang="en-US" sz="950" dirty="0"/>
          </a:p>
        </p:txBody>
      </p:sp>
      <p:sp>
        <p:nvSpPr>
          <p:cNvPr id="16" name="Shape 13"/>
          <p:cNvSpPr/>
          <p:nvPr/>
        </p:nvSpPr>
        <p:spPr>
          <a:xfrm>
            <a:off x="3785616" y="868680"/>
            <a:ext cx="1572768" cy="2103120"/>
          </a:xfrm>
          <a:prstGeom prst="roundRect">
            <a:avLst>
              <a:gd name="adj" fmla="val 3488"/>
            </a:avLst>
          </a:prstGeom>
          <a:solidFill>
            <a:srgbClr val="F3F4F6"/>
          </a:solidFill>
          <a:ln w="12700">
            <a:solidFill>
              <a:srgbClr val="F3F4F6"/>
            </a:solidFill>
            <a:prstDash val="solid"/>
          </a:ln>
        </p:spPr>
      </p:sp>
      <p:sp>
        <p:nvSpPr>
          <p:cNvPr id="17" name="Shape 14"/>
          <p:cNvSpPr/>
          <p:nvPr/>
        </p:nvSpPr>
        <p:spPr>
          <a:xfrm>
            <a:off x="3895344" y="978408"/>
            <a:ext cx="329184" cy="329184"/>
          </a:xfrm>
          <a:prstGeom prst="ellipse">
            <a:avLst/>
          </a:prstGeom>
          <a:solidFill>
            <a:srgbClr val="F49512"/>
          </a:solidFill>
          <a:ln w="12700">
            <a:solidFill>
              <a:srgbClr val="F49512"/>
            </a:solidFill>
            <a:prstDash val="solid"/>
          </a:ln>
        </p:spPr>
      </p:sp>
      <p:sp>
        <p:nvSpPr>
          <p:cNvPr id="18" name="Text 15"/>
          <p:cNvSpPr/>
          <p:nvPr/>
        </p:nvSpPr>
        <p:spPr>
          <a:xfrm>
            <a:off x="3895344" y="978408"/>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9" name="Text 16"/>
          <p:cNvSpPr/>
          <p:nvPr/>
        </p:nvSpPr>
        <p:spPr>
          <a:xfrm>
            <a:off x="3895344" y="1371600"/>
            <a:ext cx="1371600" cy="502920"/>
          </a:xfrm>
          <a:prstGeom prst="rect">
            <a:avLst/>
          </a:prstGeom>
          <a:noFill/>
          <a:ln/>
        </p:spPr>
        <p:txBody>
          <a:bodyPr wrap="square" lIns="0" tIns="0" rIns="0" bIns="0" rtlCol="0" anchor="ctr"/>
          <a:lstStyle/>
          <a:p>
            <a:pPr indent="0" marL="0">
              <a:buNone/>
            </a:pPr>
            <a:r>
              <a:rPr lang="en-US" sz="1150" b="1" dirty="0">
                <a:solidFill>
                  <a:srgbClr val="303838"/>
                </a:solidFill>
                <a:latin typeface="Calibri" pitchFamily="34" charset="0"/>
                <a:ea typeface="Calibri" pitchFamily="34" charset="-122"/>
                <a:cs typeface="Calibri" pitchFamily="34" charset="-120"/>
              </a:rPr>
              <a:t>Créer de la valeur tôt</a:t>
            </a:r>
            <a:endParaRPr lang="en-US" sz="1150" dirty="0"/>
          </a:p>
        </p:txBody>
      </p:sp>
      <p:sp>
        <p:nvSpPr>
          <p:cNvPr id="20" name="Text 17"/>
          <p:cNvSpPr/>
          <p:nvPr/>
        </p:nvSpPr>
        <p:spPr>
          <a:xfrm>
            <a:off x="3895344" y="1874520"/>
            <a:ext cx="1371600" cy="1005840"/>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Une première version utile existe en quelques semaines.</a:t>
            </a:r>
            <a:endParaRPr lang="en-US" sz="950" dirty="0"/>
          </a:p>
        </p:txBody>
      </p:sp>
      <p:sp>
        <p:nvSpPr>
          <p:cNvPr id="21" name="Shape 18"/>
          <p:cNvSpPr/>
          <p:nvPr/>
        </p:nvSpPr>
        <p:spPr>
          <a:xfrm>
            <a:off x="5449824" y="868680"/>
            <a:ext cx="1572768" cy="2103120"/>
          </a:xfrm>
          <a:prstGeom prst="roundRect">
            <a:avLst>
              <a:gd name="adj" fmla="val 3488"/>
            </a:avLst>
          </a:prstGeom>
          <a:solidFill>
            <a:srgbClr val="F3F4F6"/>
          </a:solidFill>
          <a:ln w="12700">
            <a:solidFill>
              <a:srgbClr val="F3F4F6"/>
            </a:solidFill>
            <a:prstDash val="solid"/>
          </a:ln>
        </p:spPr>
      </p:sp>
      <p:sp>
        <p:nvSpPr>
          <p:cNvPr id="22" name="Shape 19"/>
          <p:cNvSpPr/>
          <p:nvPr/>
        </p:nvSpPr>
        <p:spPr>
          <a:xfrm>
            <a:off x="5559552" y="978408"/>
            <a:ext cx="329184" cy="329184"/>
          </a:xfrm>
          <a:prstGeom prst="ellipse">
            <a:avLst/>
          </a:prstGeom>
          <a:solidFill>
            <a:srgbClr val="F49512"/>
          </a:solidFill>
          <a:ln w="12700">
            <a:solidFill>
              <a:srgbClr val="F49512"/>
            </a:solidFill>
            <a:prstDash val="solid"/>
          </a:ln>
        </p:spPr>
      </p:sp>
      <p:sp>
        <p:nvSpPr>
          <p:cNvPr id="23" name="Text 20"/>
          <p:cNvSpPr/>
          <p:nvPr/>
        </p:nvSpPr>
        <p:spPr>
          <a:xfrm>
            <a:off x="5559552" y="978408"/>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24" name="Text 21"/>
          <p:cNvSpPr/>
          <p:nvPr/>
        </p:nvSpPr>
        <p:spPr>
          <a:xfrm>
            <a:off x="5559552" y="1371600"/>
            <a:ext cx="1371600" cy="502920"/>
          </a:xfrm>
          <a:prstGeom prst="rect">
            <a:avLst/>
          </a:prstGeom>
          <a:noFill/>
          <a:ln/>
        </p:spPr>
        <p:txBody>
          <a:bodyPr wrap="square" lIns="0" tIns="0" rIns="0" bIns="0" rtlCol="0" anchor="ctr"/>
          <a:lstStyle/>
          <a:p>
            <a:pPr indent="0" marL="0">
              <a:buNone/>
            </a:pPr>
            <a:r>
              <a:rPr lang="en-US" sz="1150" b="1" dirty="0">
                <a:solidFill>
                  <a:srgbClr val="303838"/>
                </a:solidFill>
                <a:latin typeface="Calibri" pitchFamily="34" charset="0"/>
                <a:ea typeface="Calibri" pitchFamily="34" charset="-122"/>
                <a:cs typeface="Calibri" pitchFamily="34" charset="-120"/>
              </a:rPr>
              <a:t>Mettre le client au centre</a:t>
            </a:r>
            <a:endParaRPr lang="en-US" sz="1150" dirty="0"/>
          </a:p>
        </p:txBody>
      </p:sp>
      <p:sp>
        <p:nvSpPr>
          <p:cNvPr id="25" name="Text 22"/>
          <p:cNvSpPr/>
          <p:nvPr/>
        </p:nvSpPr>
        <p:spPr>
          <a:xfrm>
            <a:off x="5559552" y="1874520"/>
            <a:ext cx="1371600" cy="1005840"/>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Ses retours orientent la suite à chaque revue.</a:t>
            </a:r>
            <a:endParaRPr lang="en-US" sz="950" dirty="0"/>
          </a:p>
        </p:txBody>
      </p:sp>
      <p:sp>
        <p:nvSpPr>
          <p:cNvPr id="26" name="Shape 23"/>
          <p:cNvSpPr/>
          <p:nvPr/>
        </p:nvSpPr>
        <p:spPr>
          <a:xfrm>
            <a:off x="7114032" y="868680"/>
            <a:ext cx="1572768" cy="2103120"/>
          </a:xfrm>
          <a:prstGeom prst="roundRect">
            <a:avLst>
              <a:gd name="adj" fmla="val 3488"/>
            </a:avLst>
          </a:prstGeom>
          <a:solidFill>
            <a:srgbClr val="F3F4F6"/>
          </a:solidFill>
          <a:ln w="12700">
            <a:solidFill>
              <a:srgbClr val="F3F4F6"/>
            </a:solidFill>
            <a:prstDash val="solid"/>
          </a:ln>
        </p:spPr>
      </p:sp>
      <p:sp>
        <p:nvSpPr>
          <p:cNvPr id="27" name="Shape 24"/>
          <p:cNvSpPr/>
          <p:nvPr/>
        </p:nvSpPr>
        <p:spPr>
          <a:xfrm>
            <a:off x="7223760" y="978408"/>
            <a:ext cx="329184" cy="329184"/>
          </a:xfrm>
          <a:prstGeom prst="ellipse">
            <a:avLst/>
          </a:prstGeom>
          <a:solidFill>
            <a:srgbClr val="F49512"/>
          </a:solidFill>
          <a:ln w="12700">
            <a:solidFill>
              <a:srgbClr val="F49512"/>
            </a:solidFill>
            <a:prstDash val="solid"/>
          </a:ln>
        </p:spPr>
      </p:sp>
      <p:sp>
        <p:nvSpPr>
          <p:cNvPr id="28" name="Text 25"/>
          <p:cNvSpPr/>
          <p:nvPr/>
        </p:nvSpPr>
        <p:spPr>
          <a:xfrm>
            <a:off x="7223760" y="978408"/>
            <a:ext cx="329184" cy="329184"/>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a:t>
            </a:r>
            <a:endParaRPr lang="en-US" sz="1100" dirty="0"/>
          </a:p>
        </p:txBody>
      </p:sp>
      <p:sp>
        <p:nvSpPr>
          <p:cNvPr id="29" name="Text 26"/>
          <p:cNvSpPr/>
          <p:nvPr/>
        </p:nvSpPr>
        <p:spPr>
          <a:xfrm>
            <a:off x="7223760" y="1371600"/>
            <a:ext cx="1371600" cy="502920"/>
          </a:xfrm>
          <a:prstGeom prst="rect">
            <a:avLst/>
          </a:prstGeom>
          <a:noFill/>
          <a:ln/>
        </p:spPr>
        <p:txBody>
          <a:bodyPr wrap="square" lIns="0" tIns="0" rIns="0" bIns="0" rtlCol="0" anchor="ctr"/>
          <a:lstStyle/>
          <a:p>
            <a:pPr indent="0" marL="0">
              <a:buNone/>
            </a:pPr>
            <a:r>
              <a:rPr lang="en-US" sz="1150" b="1" dirty="0">
                <a:solidFill>
                  <a:srgbClr val="303838"/>
                </a:solidFill>
                <a:latin typeface="Calibri" pitchFamily="34" charset="0"/>
                <a:ea typeface="Calibri" pitchFamily="34" charset="-122"/>
                <a:cs typeface="Calibri" pitchFamily="34" charset="-120"/>
              </a:rPr>
              <a:t>Mobiliser l'équipe</a:t>
            </a:r>
            <a:endParaRPr lang="en-US" sz="1150" dirty="0"/>
          </a:p>
        </p:txBody>
      </p:sp>
      <p:sp>
        <p:nvSpPr>
          <p:cNvPr id="30" name="Text 27"/>
          <p:cNvSpPr/>
          <p:nvPr/>
        </p:nvSpPr>
        <p:spPr>
          <a:xfrm>
            <a:off x="7223760" y="1874520"/>
            <a:ext cx="1371600" cy="1005840"/>
          </a:xfrm>
          <a:prstGeom prst="rect">
            <a:avLst/>
          </a:prstGeom>
          <a:noFill/>
          <a:ln/>
        </p:spPr>
        <p:txBody>
          <a:bodyPr wrap="square" lIns="0" tIns="0" rIns="0" bIns="0" rtlCol="0" anchor="ctr"/>
          <a:lstStyle/>
          <a:p>
            <a:pPr indent="0" marL="0">
              <a:buNone/>
            </a:pPr>
            <a:r>
              <a:rPr lang="en-US" sz="950" dirty="0">
                <a:solidFill>
                  <a:srgbClr val="303838"/>
                </a:solidFill>
                <a:latin typeface="Calibri" pitchFamily="34" charset="0"/>
                <a:ea typeface="Calibri" pitchFamily="34" charset="-122"/>
                <a:cs typeface="Calibri" pitchFamily="34" charset="-120"/>
              </a:rPr>
              <a:t>Les fonctions support voient et ajustent le résultat.</a:t>
            </a:r>
            <a:endParaRPr lang="en-US" sz="950" dirty="0"/>
          </a:p>
        </p:txBody>
      </p:sp>
      <p:sp>
        <p:nvSpPr>
          <p:cNvPr id="31" name="Text 28"/>
          <p:cNvSpPr/>
          <p:nvPr/>
        </p:nvSpPr>
        <p:spPr>
          <a:xfrm>
            <a:off x="457200" y="3108960"/>
            <a:ext cx="8229600" cy="822960"/>
          </a:xfrm>
          <a:prstGeom prst="rect">
            <a:avLst/>
          </a:prstGeom>
          <a:noFill/>
          <a:ln/>
        </p:spPr>
        <p:txBody>
          <a:bodyPr wrap="square" lIns="0" tIns="0" rIns="0" bIns="0" rtlCol="0" anchor="ctr"/>
          <a:lstStyle/>
          <a:p>
            <a:pPr indent="0" marL="0">
              <a:buNone/>
            </a:pPr>
            <a:r>
              <a:rPr lang="en-US" sz="2200" b="1" dirty="0">
                <a:solidFill>
                  <a:srgbClr val="F49512"/>
                </a:solidFill>
                <a:latin typeface="Calibri" pitchFamily="34" charset="0"/>
                <a:ea typeface="Calibri" pitchFamily="34" charset="-122"/>
                <a:cs typeface="Calibri" pitchFamily="34" charset="-120"/>
              </a:rPr>
              <a:t>39 % </a:t>
            </a:r>
            <a:pPr indent="0" marL="0">
              <a:buNone/>
            </a:pPr>
            <a:r>
              <a:rPr lang="en-US" sz="1100" dirty="0">
                <a:solidFill>
                  <a:srgbClr val="303838"/>
                </a:solidFill>
                <a:latin typeface="Calibri" pitchFamily="34" charset="0"/>
                <a:ea typeface="Calibri" pitchFamily="34" charset="-122"/>
                <a:cs typeface="Calibri" pitchFamily="34" charset="-120"/>
              </a:rPr>
              <a:t>de projets réussis en agile, contre </a:t>
            </a:r>
            <a:pPr indent="0" marL="0">
              <a:buNone/>
            </a:pPr>
            <a:r>
              <a:rPr lang="en-US" sz="2200" b="1" dirty="0">
                <a:solidFill>
                  <a:srgbClr val="004F9F"/>
                </a:solidFill>
                <a:latin typeface="Calibri" pitchFamily="34" charset="0"/>
                <a:ea typeface="Calibri" pitchFamily="34" charset="-122"/>
                <a:cs typeface="Calibri" pitchFamily="34" charset="-120"/>
              </a:rPr>
              <a:t>11 % </a:t>
            </a:r>
            <a:pPr indent="0" marL="0">
              <a:buNone/>
            </a:pPr>
            <a:r>
              <a:rPr lang="en-US" sz="1100" dirty="0">
                <a:solidFill>
                  <a:srgbClr val="303838"/>
                </a:solidFill>
                <a:latin typeface="Calibri" pitchFamily="34" charset="0"/>
                <a:ea typeface="Calibri" pitchFamily="34" charset="-122"/>
                <a:cs typeface="Calibri" pitchFamily="34" charset="-120"/>
              </a:rPr>
              <a:t>en cascade (Standish Group, CHAOS Report 2015, projets logiciels).</a:t>
            </a:r>
            <a:endParaRPr lang="en-US" sz="2200" dirty="0"/>
          </a:p>
        </p:txBody>
      </p:sp>
      <p:sp>
        <p:nvSpPr>
          <p:cNvPr id="32" name="Shape 29"/>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33" name="Text 30"/>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L'agilité ne garantit pas le succès : elle rend l'échec moins cher et plus rapide à corriger.</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Construire, mesurer, apprendre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32</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1463040" y="914400"/>
            <a:ext cx="1463040" cy="1143000"/>
          </a:xfrm>
          <a:prstGeom prst="ellipse">
            <a:avLst/>
          </a:prstGeom>
          <a:solidFill>
            <a:srgbClr val="004F9F"/>
          </a:solidFill>
          <a:ln w="12700">
            <a:solidFill>
              <a:srgbClr val="FFFFFF"/>
            </a:solidFill>
            <a:prstDash val="solid"/>
          </a:ln>
        </p:spPr>
      </p:sp>
      <p:sp>
        <p:nvSpPr>
          <p:cNvPr id="7" name="Text 4"/>
          <p:cNvSpPr/>
          <p:nvPr/>
        </p:nvSpPr>
        <p:spPr>
          <a:xfrm>
            <a:off x="1554480" y="914400"/>
            <a:ext cx="1280160" cy="11430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Construire</a:t>
            </a:r>
            <a:endParaRPr lang="en-US" sz="1200" dirty="0"/>
          </a:p>
          <a:p>
            <a:pPr algn="ctr" indent="0" marL="0">
              <a:buNone/>
            </a:pPr>
            <a:r>
              <a:rPr lang="en-US" sz="850" dirty="0">
                <a:solidFill>
                  <a:srgbClr val="FFFFFF"/>
                </a:solidFill>
                <a:latin typeface="Calibri" pitchFamily="34" charset="0"/>
                <a:ea typeface="Calibri" pitchFamily="34" charset="-122"/>
                <a:cs typeface="Calibri" pitchFamily="34" charset="-120"/>
              </a:rPr>
              <a:t>La plus petite version utile</a:t>
            </a:r>
            <a:endParaRPr lang="en-US" sz="1200" dirty="0"/>
          </a:p>
        </p:txBody>
      </p:sp>
      <p:sp>
        <p:nvSpPr>
          <p:cNvPr id="8" name="Shape 5"/>
          <p:cNvSpPr/>
          <p:nvPr/>
        </p:nvSpPr>
        <p:spPr>
          <a:xfrm>
            <a:off x="2651760" y="2377440"/>
            <a:ext cx="1463040" cy="1143000"/>
          </a:xfrm>
          <a:prstGeom prst="ellipse">
            <a:avLst/>
          </a:prstGeom>
          <a:solidFill>
            <a:srgbClr val="F49512"/>
          </a:solidFill>
          <a:ln w="12700">
            <a:solidFill>
              <a:srgbClr val="FFFFFF"/>
            </a:solidFill>
            <a:prstDash val="solid"/>
          </a:ln>
        </p:spPr>
      </p:sp>
      <p:sp>
        <p:nvSpPr>
          <p:cNvPr id="9" name="Text 6"/>
          <p:cNvSpPr/>
          <p:nvPr/>
        </p:nvSpPr>
        <p:spPr>
          <a:xfrm>
            <a:off x="2743200" y="2377440"/>
            <a:ext cx="1280160" cy="11430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Mesurer</a:t>
            </a:r>
            <a:endParaRPr lang="en-US" sz="1200" dirty="0"/>
          </a:p>
          <a:p>
            <a:pPr algn="ctr" indent="0" marL="0">
              <a:buNone/>
            </a:pPr>
            <a:r>
              <a:rPr lang="en-US" sz="850" dirty="0">
                <a:solidFill>
                  <a:srgbClr val="FFFFFF"/>
                </a:solidFill>
                <a:latin typeface="Calibri" pitchFamily="34" charset="0"/>
                <a:ea typeface="Calibri" pitchFamily="34" charset="-122"/>
                <a:cs typeface="Calibri" pitchFamily="34" charset="-120"/>
              </a:rPr>
              <a:t>Les retours et les chiffres réels</a:t>
            </a:r>
            <a:endParaRPr lang="en-US" sz="1200" dirty="0"/>
          </a:p>
        </p:txBody>
      </p:sp>
      <p:sp>
        <p:nvSpPr>
          <p:cNvPr id="10" name="Shape 7"/>
          <p:cNvSpPr/>
          <p:nvPr/>
        </p:nvSpPr>
        <p:spPr>
          <a:xfrm>
            <a:off x="274320" y="2377440"/>
            <a:ext cx="1463040" cy="1143000"/>
          </a:xfrm>
          <a:prstGeom prst="ellipse">
            <a:avLst/>
          </a:prstGeom>
          <a:solidFill>
            <a:srgbClr val="5B8A2E"/>
          </a:solidFill>
          <a:ln w="12700">
            <a:solidFill>
              <a:srgbClr val="FFFFFF"/>
            </a:solidFill>
            <a:prstDash val="solid"/>
          </a:ln>
        </p:spPr>
      </p:sp>
      <p:sp>
        <p:nvSpPr>
          <p:cNvPr id="11" name="Text 8"/>
          <p:cNvSpPr/>
          <p:nvPr/>
        </p:nvSpPr>
        <p:spPr>
          <a:xfrm>
            <a:off x="365760" y="2377440"/>
            <a:ext cx="1280160" cy="11430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Apprendre</a:t>
            </a:r>
            <a:endParaRPr lang="en-US" sz="1200" dirty="0"/>
          </a:p>
          <a:p>
            <a:pPr algn="ctr" indent="0" marL="0">
              <a:buNone/>
            </a:pPr>
            <a:r>
              <a:rPr lang="en-US" sz="850" dirty="0">
                <a:solidFill>
                  <a:srgbClr val="FFFFFF"/>
                </a:solidFill>
                <a:latin typeface="Calibri" pitchFamily="34" charset="0"/>
                <a:ea typeface="Calibri" pitchFamily="34" charset="-122"/>
                <a:cs typeface="Calibri" pitchFamily="34" charset="-120"/>
              </a:rPr>
              <a:t>Garder, corriger ou abandonner</a:t>
            </a:r>
            <a:endParaRPr lang="en-US" sz="1200" dirty="0"/>
          </a:p>
        </p:txBody>
      </p:sp>
      <p:sp>
        <p:nvSpPr>
          <p:cNvPr id="12" name="Text 9"/>
          <p:cNvSpPr/>
          <p:nvPr/>
        </p:nvSpPr>
        <p:spPr>
          <a:xfrm>
            <a:off x="1828800" y="1874520"/>
            <a:ext cx="822960" cy="822960"/>
          </a:xfrm>
          <a:prstGeom prst="rect">
            <a:avLst/>
          </a:prstGeom>
          <a:noFill/>
          <a:ln/>
        </p:spPr>
        <p:txBody>
          <a:bodyPr wrap="square" lIns="0" tIns="0" rIns="0" bIns="0" rtlCol="0" anchor="ctr"/>
          <a:lstStyle/>
          <a:p>
            <a:pPr algn="ctr" indent="0" marL="0">
              <a:buNone/>
            </a:pPr>
            <a:r>
              <a:rPr lang="en-US" sz="4000" dirty="0">
                <a:solidFill>
                  <a:srgbClr val="6B7280"/>
                </a:solidFill>
                <a:latin typeface="Calibri" pitchFamily="34" charset="0"/>
                <a:ea typeface="Calibri" pitchFamily="34" charset="-122"/>
                <a:cs typeface="Calibri" pitchFamily="34" charset="-120"/>
              </a:rPr>
              <a:t>↻</a:t>
            </a:r>
            <a:endParaRPr lang="en-US" sz="4000" dirty="0"/>
          </a:p>
        </p:txBody>
      </p:sp>
      <p:sp>
        <p:nvSpPr>
          <p:cNvPr id="13" name="Shape 10"/>
          <p:cNvSpPr/>
          <p:nvPr/>
        </p:nvSpPr>
        <p:spPr>
          <a:xfrm>
            <a:off x="4754880" y="868680"/>
            <a:ext cx="3931920" cy="3154680"/>
          </a:xfrm>
          <a:prstGeom prst="roundRect">
            <a:avLst>
              <a:gd name="adj" fmla="val 1739"/>
            </a:avLst>
          </a:prstGeom>
          <a:solidFill>
            <a:srgbClr val="F3F4F6"/>
          </a:solidFill>
          <a:ln w="12700">
            <a:solidFill>
              <a:srgbClr val="F3F4F6"/>
            </a:solidFill>
            <a:prstDash val="solid"/>
          </a:ln>
        </p:spPr>
      </p:sp>
      <p:sp>
        <p:nvSpPr>
          <p:cNvPr id="14" name="Shape 11"/>
          <p:cNvSpPr/>
          <p:nvPr/>
        </p:nvSpPr>
        <p:spPr>
          <a:xfrm>
            <a:off x="4754880" y="868680"/>
            <a:ext cx="3931920" cy="54864"/>
          </a:xfrm>
          <a:prstGeom prst="rect">
            <a:avLst/>
          </a:prstGeom>
          <a:solidFill>
            <a:srgbClr val="F49512"/>
          </a:solidFill>
          <a:ln w="12700">
            <a:solidFill>
              <a:srgbClr val="F49512"/>
            </a:solidFill>
            <a:prstDash val="solid"/>
          </a:ln>
        </p:spPr>
      </p:sp>
      <p:sp>
        <p:nvSpPr>
          <p:cNvPr id="15" name="Text 12"/>
          <p:cNvSpPr/>
          <p:nvPr/>
        </p:nvSpPr>
        <p:spPr>
          <a:xfrm>
            <a:off x="4882896" y="978408"/>
            <a:ext cx="367588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Le MVP de Vauban Care</a:t>
            </a:r>
            <a:endParaRPr lang="en-US" sz="1200" dirty="0"/>
          </a:p>
        </p:txBody>
      </p:sp>
      <p:sp>
        <p:nvSpPr>
          <p:cNvPr id="16" name="Text 13"/>
          <p:cNvSpPr/>
          <p:nvPr/>
        </p:nvSpPr>
        <p:spPr>
          <a:xfrm>
            <a:off x="4882896" y="1325880"/>
            <a:ext cx="3675888" cy="2606040"/>
          </a:xfrm>
          <a:prstGeom prst="rect">
            <a:avLst/>
          </a:prstGeom>
          <a:noFill/>
          <a:ln/>
        </p:spPr>
        <p:txBody>
          <a:bodyPr wrap="square" lIns="0" tIns="0" rIns="0" bIns="0" rtlCol="0" anchor="t"/>
          <a:lstStyle/>
          <a:p>
            <a:pPr indent="0" marL="0">
              <a:spcAft>
                <a:spcPts val="300"/>
              </a:spcAft>
              <a:buNone/>
            </a:pPr>
            <a:r>
              <a:rPr lang="en-US" sz="1050" b="1" dirty="0">
                <a:solidFill>
                  <a:srgbClr val="303838"/>
                </a:solidFill>
                <a:latin typeface="Calibri" pitchFamily="34" charset="0"/>
                <a:ea typeface="Calibri" pitchFamily="34" charset="-122"/>
                <a:cs typeface="Calibri" pitchFamily="34" charset="-120"/>
              </a:rPr>
              <a:t>Construire : </a:t>
            </a:r>
            <a:pPr indent="0" marL="0">
              <a:spcAft>
                <a:spcPts val="300"/>
              </a:spcAft>
              <a:buNone/>
            </a:pPr>
            <a:r>
              <a:rPr lang="en-US" sz="1050" dirty="0">
                <a:solidFill>
                  <a:srgbClr val="303838"/>
                </a:solidFill>
                <a:latin typeface="Calibri" pitchFamily="34" charset="0"/>
                <a:ea typeface="Calibri" pitchFamily="34" charset="-122"/>
                <a:cs typeface="Calibri" pitchFamily="34" charset="-120"/>
              </a:rPr>
              <a:t>réservation en ligne des créneaux réels, pour 10 clients volontaires.</a:t>
            </a:r>
            <a:endParaRPr lang="en-US" sz="1050" dirty="0"/>
          </a:p>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 </a:t>
            </a:r>
            <a:endParaRPr lang="en-US" sz="1050" dirty="0"/>
          </a:p>
          <a:p>
            <a:pPr indent="0" marL="0">
              <a:spcAft>
                <a:spcPts val="300"/>
              </a:spcAft>
              <a:buNone/>
            </a:pPr>
            <a:r>
              <a:rPr lang="en-US" sz="1050" b="1" dirty="0">
                <a:solidFill>
                  <a:srgbClr val="303838"/>
                </a:solidFill>
                <a:latin typeface="Calibri" pitchFamily="34" charset="0"/>
                <a:ea typeface="Calibri" pitchFamily="34" charset="-122"/>
                <a:cs typeface="Calibri" pitchFamily="34" charset="-120"/>
              </a:rPr>
              <a:t>Mesurer : </a:t>
            </a:r>
            <a:pPr indent="0" marL="0">
              <a:spcAft>
                <a:spcPts val="300"/>
              </a:spcAft>
              <a:buNone/>
            </a:pPr>
            <a:r>
              <a:rPr lang="en-US" sz="1050" dirty="0">
                <a:solidFill>
                  <a:srgbClr val="303838"/>
                </a:solidFill>
                <a:latin typeface="Calibri" pitchFamily="34" charset="0"/>
                <a:ea typeface="Calibri" pitchFamily="34" charset="-122"/>
                <a:cs typeface="Calibri" pitchFamily="34" charset="-120"/>
              </a:rPr>
              <a:t>temps de réservation, annulations, appels évités, avis de Samia.</a:t>
            </a:r>
            <a:endParaRPr lang="en-US" sz="1050" dirty="0"/>
          </a:p>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 </a:t>
            </a:r>
            <a:endParaRPr lang="en-US" sz="1050" dirty="0"/>
          </a:p>
          <a:p>
            <a:pPr indent="0" marL="0">
              <a:spcAft>
                <a:spcPts val="300"/>
              </a:spcAft>
              <a:buNone/>
            </a:pPr>
            <a:r>
              <a:rPr lang="en-US" sz="1050" b="1" dirty="0">
                <a:solidFill>
                  <a:srgbClr val="303838"/>
                </a:solidFill>
                <a:latin typeface="Calibri" pitchFamily="34" charset="0"/>
                <a:ea typeface="Calibri" pitchFamily="34" charset="-122"/>
                <a:cs typeface="Calibri" pitchFamily="34" charset="-120"/>
              </a:rPr>
              <a:t>Apprendre : </a:t>
            </a:r>
            <a:pPr indent="0" marL="0">
              <a:spcAft>
                <a:spcPts val="300"/>
              </a:spcAft>
              <a:buNone/>
            </a:pPr>
            <a:r>
              <a:rPr lang="en-US" sz="1050" dirty="0">
                <a:solidFill>
                  <a:srgbClr val="303838"/>
                </a:solidFill>
                <a:latin typeface="Calibri" pitchFamily="34" charset="0"/>
                <a:ea typeface="Calibri" pitchFamily="34" charset="-122"/>
                <a:cs typeface="Calibri" pitchFamily="34" charset="-120"/>
              </a:rPr>
              <a:t>les clients veulent-ils un rappel SMS ? un forfait d'hiver ? On décide du sprint suivant sur ces preuves.</a:t>
            </a:r>
            <a:endParaRPr lang="en-US" sz="1050" dirty="0"/>
          </a:p>
        </p:txBody>
      </p:sp>
      <p:sp>
        <p:nvSpPr>
          <p:cNvPr id="17" name="Shape 14"/>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18" name="Text 15"/>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Innover en agile, c'est remplacer les certitudes du cahier des charges par des preuves tirées du terrain.</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Le même projet, en sprints</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33</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1572768" cy="548640"/>
          </a:xfrm>
          <a:prstGeom prst="roundRect">
            <a:avLst>
              <a:gd name="adj" fmla="val 8333"/>
            </a:avLst>
          </a:prstGeom>
          <a:solidFill>
            <a:srgbClr val="6B7280"/>
          </a:solidFill>
          <a:ln w="12700">
            <a:solidFill>
              <a:srgbClr val="6B7280"/>
            </a:solidFill>
            <a:prstDash val="solid"/>
          </a:ln>
        </p:spPr>
      </p:sp>
      <p:sp>
        <p:nvSpPr>
          <p:cNvPr id="7" name="Text 4"/>
          <p:cNvSpPr/>
          <p:nvPr/>
        </p:nvSpPr>
        <p:spPr>
          <a:xfrm>
            <a:off x="457200" y="868680"/>
            <a:ext cx="1572768" cy="54864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Cadrage</a:t>
            </a:r>
            <a:endParaRPr lang="en-US" sz="1150" dirty="0"/>
          </a:p>
          <a:p>
            <a:pPr algn="ctr" indent="0" marL="0">
              <a:buNone/>
            </a:pPr>
            <a:r>
              <a:rPr lang="en-US" sz="900" dirty="0">
                <a:solidFill>
                  <a:srgbClr val="FFFFFF"/>
                </a:solidFill>
                <a:latin typeface="Calibri" pitchFamily="34" charset="0"/>
                <a:ea typeface="Calibri" pitchFamily="34" charset="-122"/>
                <a:cs typeface="Calibri" pitchFamily="34" charset="-120"/>
              </a:rPr>
              <a:t>S1</a:t>
            </a:r>
            <a:endParaRPr lang="en-US" sz="1150" dirty="0"/>
          </a:p>
        </p:txBody>
      </p:sp>
      <p:sp>
        <p:nvSpPr>
          <p:cNvPr id="8" name="Text 5"/>
          <p:cNvSpPr/>
          <p:nvPr/>
        </p:nvSpPr>
        <p:spPr>
          <a:xfrm>
            <a:off x="502920" y="1508760"/>
            <a:ext cx="1481328" cy="1005840"/>
          </a:xfrm>
          <a:prstGeom prst="rect">
            <a:avLst/>
          </a:prstGeom>
          <a:noFill/>
          <a:ln/>
        </p:spPr>
        <p:txBody>
          <a:bodyPr wrap="square" lIns="0" tIns="0" rIns="0" bIns="0" rtlCol="0" anchor="ctr"/>
          <a:lstStyle/>
          <a:p>
            <a:pPr algn="ctr" indent="0" marL="0">
              <a:buNone/>
            </a:pPr>
            <a:r>
              <a:rPr lang="en-US" sz="1000" dirty="0">
                <a:solidFill>
                  <a:srgbClr val="303838"/>
                </a:solidFill>
                <a:latin typeface="Calibri" pitchFamily="34" charset="0"/>
                <a:ea typeface="Calibri" pitchFamily="34" charset="-122"/>
                <a:cs typeface="Calibri" pitchFamily="34" charset="-120"/>
              </a:rPr>
              <a:t>Note de cadrage, cahier des charges fonctionnel, choix de l'outil lancé</a:t>
            </a:r>
            <a:endParaRPr lang="en-US" sz="1000" dirty="0"/>
          </a:p>
        </p:txBody>
      </p:sp>
      <p:sp>
        <p:nvSpPr>
          <p:cNvPr id="9" name="Shape 6"/>
          <p:cNvSpPr/>
          <p:nvPr/>
        </p:nvSpPr>
        <p:spPr>
          <a:xfrm>
            <a:off x="2121408" y="868680"/>
            <a:ext cx="1572768" cy="548640"/>
          </a:xfrm>
          <a:prstGeom prst="roundRect">
            <a:avLst>
              <a:gd name="adj" fmla="val 8333"/>
            </a:avLst>
          </a:prstGeom>
          <a:solidFill>
            <a:srgbClr val="F49512"/>
          </a:solidFill>
          <a:ln w="12700">
            <a:solidFill>
              <a:srgbClr val="F49512"/>
            </a:solidFill>
            <a:prstDash val="solid"/>
          </a:ln>
        </p:spPr>
      </p:sp>
      <p:sp>
        <p:nvSpPr>
          <p:cNvPr id="10" name="Text 7"/>
          <p:cNvSpPr/>
          <p:nvPr/>
        </p:nvSpPr>
        <p:spPr>
          <a:xfrm>
            <a:off x="2121408" y="868680"/>
            <a:ext cx="1572768" cy="54864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Sprint 1</a:t>
            </a:r>
            <a:endParaRPr lang="en-US" sz="1150" dirty="0"/>
          </a:p>
          <a:p>
            <a:pPr algn="ctr" indent="0" marL="0">
              <a:buNone/>
            </a:pPr>
            <a:r>
              <a:rPr lang="en-US" sz="900" dirty="0">
                <a:solidFill>
                  <a:srgbClr val="FFFFFF"/>
                </a:solidFill>
                <a:latin typeface="Calibri" pitchFamily="34" charset="0"/>
                <a:ea typeface="Calibri" pitchFamily="34" charset="-122"/>
                <a:cs typeface="Calibri" pitchFamily="34" charset="-120"/>
              </a:rPr>
              <a:t>S2-S3</a:t>
            </a:r>
            <a:endParaRPr lang="en-US" sz="1150" dirty="0"/>
          </a:p>
        </p:txBody>
      </p:sp>
      <p:sp>
        <p:nvSpPr>
          <p:cNvPr id="11" name="Text 8"/>
          <p:cNvSpPr/>
          <p:nvPr/>
        </p:nvSpPr>
        <p:spPr>
          <a:xfrm>
            <a:off x="2167128" y="1508760"/>
            <a:ext cx="1481328" cy="1005840"/>
          </a:xfrm>
          <a:prstGeom prst="rect">
            <a:avLst/>
          </a:prstGeom>
          <a:noFill/>
          <a:ln/>
        </p:spPr>
        <p:txBody>
          <a:bodyPr wrap="square" lIns="0" tIns="0" rIns="0" bIns="0" rtlCol="0" anchor="ctr"/>
          <a:lstStyle/>
          <a:p>
            <a:pPr algn="ctr" indent="0" marL="0">
              <a:buNone/>
            </a:pPr>
            <a:r>
              <a:rPr lang="en-US" sz="1000" dirty="0">
                <a:solidFill>
                  <a:srgbClr val="303838"/>
                </a:solidFill>
                <a:latin typeface="Calibri" pitchFamily="34" charset="0"/>
                <a:ea typeface="Calibri" pitchFamily="34" charset="-122"/>
                <a:cs typeface="Calibri" pitchFamily="34" charset="-120"/>
              </a:rPr>
              <a:t>Réservation en ligne des créneaux réels, testée avec 10 clients</a:t>
            </a:r>
            <a:endParaRPr lang="en-US" sz="1000" dirty="0"/>
          </a:p>
        </p:txBody>
      </p:sp>
      <p:sp>
        <p:nvSpPr>
          <p:cNvPr id="12" name="Shape 9"/>
          <p:cNvSpPr/>
          <p:nvPr/>
        </p:nvSpPr>
        <p:spPr>
          <a:xfrm>
            <a:off x="3785616" y="868680"/>
            <a:ext cx="1572768" cy="548640"/>
          </a:xfrm>
          <a:prstGeom prst="roundRect">
            <a:avLst>
              <a:gd name="adj" fmla="val 8333"/>
            </a:avLst>
          </a:prstGeom>
          <a:solidFill>
            <a:srgbClr val="F49512"/>
          </a:solidFill>
          <a:ln w="12700">
            <a:solidFill>
              <a:srgbClr val="F49512"/>
            </a:solidFill>
            <a:prstDash val="solid"/>
          </a:ln>
        </p:spPr>
      </p:sp>
      <p:sp>
        <p:nvSpPr>
          <p:cNvPr id="13" name="Text 10"/>
          <p:cNvSpPr/>
          <p:nvPr/>
        </p:nvSpPr>
        <p:spPr>
          <a:xfrm>
            <a:off x="3785616" y="868680"/>
            <a:ext cx="1572768" cy="54864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Sprint 2</a:t>
            </a:r>
            <a:endParaRPr lang="en-US" sz="1150" dirty="0"/>
          </a:p>
          <a:p>
            <a:pPr algn="ctr" indent="0" marL="0">
              <a:buNone/>
            </a:pPr>
            <a:r>
              <a:rPr lang="en-US" sz="900" dirty="0">
                <a:solidFill>
                  <a:srgbClr val="FFFFFF"/>
                </a:solidFill>
                <a:latin typeface="Calibri" pitchFamily="34" charset="0"/>
                <a:ea typeface="Calibri" pitchFamily="34" charset="-122"/>
                <a:cs typeface="Calibri" pitchFamily="34" charset="-120"/>
              </a:rPr>
              <a:t>S4-S5</a:t>
            </a:r>
            <a:endParaRPr lang="en-US" sz="1150" dirty="0"/>
          </a:p>
        </p:txBody>
      </p:sp>
      <p:sp>
        <p:nvSpPr>
          <p:cNvPr id="14" name="Text 11"/>
          <p:cNvSpPr/>
          <p:nvPr/>
        </p:nvSpPr>
        <p:spPr>
          <a:xfrm>
            <a:off x="3831336" y="1508760"/>
            <a:ext cx="1481328" cy="1005840"/>
          </a:xfrm>
          <a:prstGeom prst="rect">
            <a:avLst/>
          </a:prstGeom>
          <a:noFill/>
          <a:ln/>
        </p:spPr>
        <p:txBody>
          <a:bodyPr wrap="square" lIns="0" tIns="0" rIns="0" bIns="0" rtlCol="0" anchor="ctr"/>
          <a:lstStyle/>
          <a:p>
            <a:pPr algn="ctr" indent="0" marL="0">
              <a:buNone/>
            </a:pPr>
            <a:r>
              <a:rPr lang="en-US" sz="1000" dirty="0">
                <a:solidFill>
                  <a:srgbClr val="303838"/>
                </a:solidFill>
                <a:latin typeface="Calibri" pitchFamily="34" charset="0"/>
                <a:ea typeface="Calibri" pitchFamily="34" charset="-122"/>
                <a:cs typeface="Calibri" pitchFamily="34" charset="-120"/>
              </a:rPr>
              <a:t>SMS de confirmation et de vélo prêt, annulation qui libère le créneau</a:t>
            </a:r>
            <a:endParaRPr lang="en-US" sz="1000" dirty="0"/>
          </a:p>
        </p:txBody>
      </p:sp>
      <p:sp>
        <p:nvSpPr>
          <p:cNvPr id="15" name="Shape 12"/>
          <p:cNvSpPr/>
          <p:nvPr/>
        </p:nvSpPr>
        <p:spPr>
          <a:xfrm>
            <a:off x="5449824" y="868680"/>
            <a:ext cx="1572768" cy="548640"/>
          </a:xfrm>
          <a:prstGeom prst="roundRect">
            <a:avLst>
              <a:gd name="adj" fmla="val 8333"/>
            </a:avLst>
          </a:prstGeom>
          <a:solidFill>
            <a:srgbClr val="F49512"/>
          </a:solidFill>
          <a:ln w="12700">
            <a:solidFill>
              <a:srgbClr val="F49512"/>
            </a:solidFill>
            <a:prstDash val="solid"/>
          </a:ln>
        </p:spPr>
      </p:sp>
      <p:sp>
        <p:nvSpPr>
          <p:cNvPr id="16" name="Text 13"/>
          <p:cNvSpPr/>
          <p:nvPr/>
        </p:nvSpPr>
        <p:spPr>
          <a:xfrm>
            <a:off x="5449824" y="868680"/>
            <a:ext cx="1572768" cy="54864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Sprint 3</a:t>
            </a:r>
            <a:endParaRPr lang="en-US" sz="1150" dirty="0"/>
          </a:p>
          <a:p>
            <a:pPr algn="ctr" indent="0" marL="0">
              <a:buNone/>
            </a:pPr>
            <a:r>
              <a:rPr lang="en-US" sz="900" dirty="0">
                <a:solidFill>
                  <a:srgbClr val="FFFFFF"/>
                </a:solidFill>
                <a:latin typeface="Calibri" pitchFamily="34" charset="0"/>
                <a:ea typeface="Calibri" pitchFamily="34" charset="-122"/>
                <a:cs typeface="Calibri" pitchFamily="34" charset="-120"/>
              </a:rPr>
              <a:t>S6-S7</a:t>
            </a:r>
            <a:endParaRPr lang="en-US" sz="1150" dirty="0"/>
          </a:p>
        </p:txBody>
      </p:sp>
      <p:sp>
        <p:nvSpPr>
          <p:cNvPr id="17" name="Text 14"/>
          <p:cNvSpPr/>
          <p:nvPr/>
        </p:nvSpPr>
        <p:spPr>
          <a:xfrm>
            <a:off x="5495544" y="1508760"/>
            <a:ext cx="1481328" cy="1005840"/>
          </a:xfrm>
          <a:prstGeom prst="rect">
            <a:avLst/>
          </a:prstGeom>
          <a:noFill/>
          <a:ln/>
        </p:spPr>
        <p:txBody>
          <a:bodyPr wrap="square" lIns="0" tIns="0" rIns="0" bIns="0" rtlCol="0" anchor="ctr"/>
          <a:lstStyle/>
          <a:p>
            <a:pPr algn="ctr" indent="0" marL="0">
              <a:buNone/>
            </a:pPr>
            <a:r>
              <a:rPr lang="en-US" sz="1000" dirty="0">
                <a:solidFill>
                  <a:srgbClr val="303838"/>
                </a:solidFill>
                <a:latin typeface="Calibri" pitchFamily="34" charset="0"/>
                <a:ea typeface="Calibri" pitchFamily="34" charset="-122"/>
                <a:cs typeface="Calibri" pitchFamily="34" charset="-120"/>
              </a:rPr>
              <a:t>Forfait d'entretien d'hiver, tableau de suivi des appels et des délais</a:t>
            </a:r>
            <a:endParaRPr lang="en-US" sz="1000" dirty="0"/>
          </a:p>
        </p:txBody>
      </p:sp>
      <p:sp>
        <p:nvSpPr>
          <p:cNvPr id="18" name="Shape 15"/>
          <p:cNvSpPr/>
          <p:nvPr/>
        </p:nvSpPr>
        <p:spPr>
          <a:xfrm>
            <a:off x="7114032" y="868680"/>
            <a:ext cx="1572768" cy="548640"/>
          </a:xfrm>
          <a:prstGeom prst="roundRect">
            <a:avLst>
              <a:gd name="adj" fmla="val 8333"/>
            </a:avLst>
          </a:prstGeom>
          <a:solidFill>
            <a:srgbClr val="303838"/>
          </a:solidFill>
          <a:ln w="12700">
            <a:solidFill>
              <a:srgbClr val="303838"/>
            </a:solidFill>
            <a:prstDash val="solid"/>
          </a:ln>
        </p:spPr>
      </p:sp>
      <p:sp>
        <p:nvSpPr>
          <p:cNvPr id="19" name="Text 16"/>
          <p:cNvSpPr/>
          <p:nvPr/>
        </p:nvSpPr>
        <p:spPr>
          <a:xfrm>
            <a:off x="7114032" y="868680"/>
            <a:ext cx="1572768" cy="548640"/>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Ouverture</a:t>
            </a:r>
            <a:endParaRPr lang="en-US" sz="1150" dirty="0"/>
          </a:p>
          <a:p>
            <a:pPr algn="ctr" indent="0" marL="0">
              <a:buNone/>
            </a:pPr>
            <a:r>
              <a:rPr lang="en-US" sz="900" dirty="0">
                <a:solidFill>
                  <a:srgbClr val="FFFFFF"/>
                </a:solidFill>
                <a:latin typeface="Calibri" pitchFamily="34" charset="0"/>
                <a:ea typeface="Calibri" pitchFamily="34" charset="-122"/>
                <a:cs typeface="Calibri" pitchFamily="34" charset="-120"/>
              </a:rPr>
              <a:t>S8</a:t>
            </a:r>
            <a:endParaRPr lang="en-US" sz="1150" dirty="0"/>
          </a:p>
        </p:txBody>
      </p:sp>
      <p:sp>
        <p:nvSpPr>
          <p:cNvPr id="20" name="Text 17"/>
          <p:cNvSpPr/>
          <p:nvPr/>
        </p:nvSpPr>
        <p:spPr>
          <a:xfrm>
            <a:off x="7159752" y="1508760"/>
            <a:ext cx="1481328" cy="1005840"/>
          </a:xfrm>
          <a:prstGeom prst="rect">
            <a:avLst/>
          </a:prstGeom>
          <a:noFill/>
          <a:ln/>
        </p:spPr>
        <p:txBody>
          <a:bodyPr wrap="square" lIns="0" tIns="0" rIns="0" bIns="0" rtlCol="0" anchor="ctr"/>
          <a:lstStyle/>
          <a:p>
            <a:pPr algn="ctr" indent="0" marL="0">
              <a:buNone/>
            </a:pPr>
            <a:r>
              <a:rPr lang="en-US" sz="1000" dirty="0">
                <a:solidFill>
                  <a:srgbClr val="303838"/>
                </a:solidFill>
                <a:latin typeface="Calibri" pitchFamily="34" charset="0"/>
                <a:ea typeface="Calibri" pitchFamily="34" charset="-122"/>
                <a:cs typeface="Calibri" pitchFamily="34" charset="-120"/>
              </a:rPr>
              <a:t>Lancement public, communication</a:t>
            </a:r>
            <a:endParaRPr lang="en-US" sz="1000" dirty="0"/>
          </a:p>
        </p:txBody>
      </p:sp>
      <p:sp>
        <p:nvSpPr>
          <p:cNvPr id="21" name="Text 18"/>
          <p:cNvSpPr/>
          <p:nvPr/>
        </p:nvSpPr>
        <p:spPr>
          <a:xfrm>
            <a:off x="457200" y="2606040"/>
            <a:ext cx="8229600" cy="274320"/>
          </a:xfrm>
          <a:prstGeom prst="rect">
            <a:avLst/>
          </a:prstGeom>
          <a:noFill/>
          <a:ln/>
        </p:spPr>
        <p:txBody>
          <a:bodyPr wrap="square" lIns="0" tIns="0" rIns="0" bIns="0" rtlCol="0" anchor="ctr"/>
          <a:lstStyle/>
          <a:p>
            <a:pPr algn="ctr" indent="0" marL="0">
              <a:buNone/>
            </a:pPr>
            <a:r>
              <a:rPr lang="en-US" sz="1050" b="1" dirty="0">
                <a:solidFill>
                  <a:srgbClr val="004F9F"/>
                </a:solidFill>
                <a:latin typeface="Calibri" pitchFamily="34" charset="0"/>
                <a:ea typeface="Calibri" pitchFamily="34" charset="-122"/>
                <a:cs typeface="Calibri" pitchFamily="34" charset="-120"/>
              </a:rPr>
              <a:t>Revue en fin de sprint avec Samia (product owner) · revue finale avec Claire (sponsor)</a:t>
            </a:r>
            <a:endParaRPr lang="en-US" sz="1050" dirty="0"/>
          </a:p>
        </p:txBody>
      </p:sp>
      <p:sp>
        <p:nvSpPr>
          <p:cNvPr id="22" name="Shape 19"/>
          <p:cNvSpPr/>
          <p:nvPr/>
        </p:nvSpPr>
        <p:spPr>
          <a:xfrm>
            <a:off x="457200" y="2971800"/>
            <a:ext cx="8229600" cy="1051560"/>
          </a:xfrm>
          <a:prstGeom prst="roundRect">
            <a:avLst>
              <a:gd name="adj" fmla="val 5217"/>
            </a:avLst>
          </a:prstGeom>
          <a:solidFill>
            <a:srgbClr val="FDEBD0"/>
          </a:solidFill>
          <a:ln w="12700">
            <a:solidFill>
              <a:srgbClr val="FDEBD0"/>
            </a:solidFill>
            <a:prstDash val="solid"/>
          </a:ln>
        </p:spPr>
      </p:sp>
      <p:sp>
        <p:nvSpPr>
          <p:cNvPr id="23" name="Text 20"/>
          <p:cNvSpPr/>
          <p:nvPr/>
        </p:nvSpPr>
        <p:spPr>
          <a:xfrm>
            <a:off x="585216" y="3081528"/>
            <a:ext cx="797356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Approche hybride</a:t>
            </a:r>
            <a:endParaRPr lang="en-US" sz="1200" dirty="0"/>
          </a:p>
        </p:txBody>
      </p:sp>
      <p:sp>
        <p:nvSpPr>
          <p:cNvPr id="24" name="Text 21"/>
          <p:cNvSpPr/>
          <p:nvPr/>
        </p:nvSpPr>
        <p:spPr>
          <a:xfrm>
            <a:off x="585216" y="3429000"/>
            <a:ext cx="7973568" cy="502920"/>
          </a:xfrm>
          <a:prstGeom prst="rect">
            <a:avLst/>
          </a:prstGeom>
          <a:noFill/>
          <a:ln/>
        </p:spPr>
        <p:txBody>
          <a:bodyPr wrap="square" lIns="0" tIns="0" rIns="0" bIns="0" rtlCol="0" anchor="t"/>
          <a:lstStyle/>
          <a:p>
            <a:pPr indent="0" marL="0">
              <a:spcAft>
                <a:spcPts val="300"/>
              </a:spcAft>
              <a:buNone/>
            </a:pPr>
            <a:r>
              <a:rPr lang="en-US" sz="1050" dirty="0">
                <a:solidFill>
                  <a:srgbClr val="303838"/>
                </a:solidFill>
                <a:latin typeface="Calibri" pitchFamily="34" charset="0"/>
                <a:ea typeface="Calibri" pitchFamily="34" charset="-122"/>
                <a:cs typeface="Calibri" pitchFamily="34" charset="-120"/>
              </a:rPr>
              <a:t>Ce qui est fixe (ouverture avant le printemps, budget) se planifie avec des jalons ; le contenu de chaque sprint s'ajuste selon ce que les clients et l'atelier ont appris au sprint précédent.</a:t>
            </a:r>
            <a:endParaRPr lang="en-US" sz="10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Atelier : planifier, puis votre entreprise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34</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4023360" cy="3154680"/>
          </a:xfrm>
          <a:prstGeom prst="roundRect">
            <a:avLst>
              <a:gd name="adj" fmla="val 1739"/>
            </a:avLst>
          </a:prstGeom>
          <a:solidFill>
            <a:srgbClr val="F3F4F6"/>
          </a:solidFill>
          <a:ln w="12700">
            <a:solidFill>
              <a:srgbClr val="F3F4F6"/>
            </a:solidFill>
            <a:prstDash val="solid"/>
          </a:ln>
        </p:spPr>
      </p:sp>
      <p:sp>
        <p:nvSpPr>
          <p:cNvPr id="7" name="Shape 4"/>
          <p:cNvSpPr/>
          <p:nvPr/>
        </p:nvSpPr>
        <p:spPr>
          <a:xfrm>
            <a:off x="457200" y="868680"/>
            <a:ext cx="4023360" cy="54864"/>
          </a:xfrm>
          <a:prstGeom prst="rect">
            <a:avLst/>
          </a:prstGeom>
          <a:solidFill>
            <a:srgbClr val="004F9F"/>
          </a:solidFill>
          <a:ln w="12700">
            <a:solidFill>
              <a:srgbClr val="004F9F"/>
            </a:solidFill>
            <a:prstDash val="solid"/>
          </a:ln>
        </p:spPr>
      </p:sp>
      <p:sp>
        <p:nvSpPr>
          <p:cNvPr id="8" name="Text 5"/>
          <p:cNvSpPr/>
          <p:nvPr/>
        </p:nvSpPr>
        <p:spPr>
          <a:xfrm>
            <a:off x="585216" y="9784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A5 · Deux plans pour le même projet · 10 min</a:t>
            </a:r>
            <a:endParaRPr lang="en-US" sz="1200" dirty="0"/>
          </a:p>
        </p:txBody>
      </p:sp>
      <p:sp>
        <p:nvSpPr>
          <p:cNvPr id="9" name="Text 6"/>
          <p:cNvSpPr/>
          <p:nvPr/>
        </p:nvSpPr>
        <p:spPr>
          <a:xfrm>
            <a:off x="585216" y="1325880"/>
            <a:ext cx="3767328" cy="2606040"/>
          </a:xfrm>
          <a:prstGeom prst="rect">
            <a:avLst/>
          </a:prstGeom>
          <a:noFill/>
          <a:ln/>
        </p:spPr>
        <p:txBody>
          <a:bodyPr wrap="square" lIns="0" tIns="0" rIns="0" bIns="0" rtlCol="0" anchor="t"/>
          <a:lstStyle/>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Compléter le Gantt de Vauban Care à partir des durées et des prédécesseurs.</a:t>
            </a:r>
            <a:endParaRPr lang="en-US" sz="1100" dirty="0"/>
          </a:p>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Trouver la durée totale, le chemin critique et les marges.</a:t>
            </a:r>
            <a:endParaRPr lang="en-US" sz="1100" dirty="0"/>
          </a:p>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Découper le même projet en trois sprints : que livre-t-on, qui valide ?</a:t>
            </a:r>
            <a:endParaRPr lang="en-US" sz="1100" dirty="0"/>
          </a:p>
        </p:txBody>
      </p:sp>
      <p:sp>
        <p:nvSpPr>
          <p:cNvPr id="10" name="Shape 7"/>
          <p:cNvSpPr/>
          <p:nvPr/>
        </p:nvSpPr>
        <p:spPr>
          <a:xfrm>
            <a:off x="4663440" y="868680"/>
            <a:ext cx="4023360" cy="3154680"/>
          </a:xfrm>
          <a:prstGeom prst="roundRect">
            <a:avLst>
              <a:gd name="adj" fmla="val 1739"/>
            </a:avLst>
          </a:prstGeom>
          <a:solidFill>
            <a:srgbClr val="F3F4F6"/>
          </a:solidFill>
          <a:ln w="12700">
            <a:solidFill>
              <a:srgbClr val="F3F4F6"/>
            </a:solidFill>
            <a:prstDash val="solid"/>
          </a:ln>
        </p:spPr>
      </p:sp>
      <p:sp>
        <p:nvSpPr>
          <p:cNvPr id="11" name="Shape 8"/>
          <p:cNvSpPr/>
          <p:nvPr/>
        </p:nvSpPr>
        <p:spPr>
          <a:xfrm>
            <a:off x="4663440" y="868680"/>
            <a:ext cx="4023360" cy="54864"/>
          </a:xfrm>
          <a:prstGeom prst="rect">
            <a:avLst/>
          </a:prstGeom>
          <a:solidFill>
            <a:srgbClr val="F49512"/>
          </a:solidFill>
          <a:ln w="12700">
            <a:solidFill>
              <a:srgbClr val="F49512"/>
            </a:solidFill>
            <a:prstDash val="solid"/>
          </a:ln>
        </p:spPr>
      </p:sp>
      <p:sp>
        <p:nvSpPr>
          <p:cNvPr id="12" name="Text 9"/>
          <p:cNvSpPr/>
          <p:nvPr/>
        </p:nvSpPr>
        <p:spPr>
          <a:xfrm>
            <a:off x="4791456" y="9784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B · Votre fiche de cadrage · 35 min</a:t>
            </a:r>
            <a:endParaRPr lang="en-US" sz="1200" dirty="0"/>
          </a:p>
        </p:txBody>
      </p:sp>
      <p:sp>
        <p:nvSpPr>
          <p:cNvPr id="13" name="Text 10"/>
          <p:cNvSpPr/>
          <p:nvPr/>
        </p:nvSpPr>
        <p:spPr>
          <a:xfrm>
            <a:off x="4791456" y="1325880"/>
            <a:ext cx="3767328" cy="2606040"/>
          </a:xfrm>
          <a:prstGeom prst="rect">
            <a:avLst/>
          </a:prstGeom>
          <a:noFill/>
          <a:ln/>
        </p:spPr>
        <p:txBody>
          <a:bodyPr wrap="square" lIns="0" tIns="0" rIns="0" bIns="0" rtlCol="0" anchor="t"/>
          <a:lstStyle/>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Un projet réel de votre entreprise, en cours ou envisagé.</a:t>
            </a:r>
            <a:endParaRPr lang="en-US" sz="1100" dirty="0"/>
          </a:p>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Problème constaté avec un chiffre, besoin réel, deux objectifs SMART.</a:t>
            </a:r>
            <a:endParaRPr lang="en-US" sz="1100" dirty="0"/>
          </a:p>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Périmètre, livrables, contraintes, rôles, jalons.</a:t>
            </a:r>
            <a:endParaRPr lang="en-US" sz="1100" dirty="0"/>
          </a:p>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Méthode envisagée, placée sur la matrice de Stacey, et trois arguments.</a:t>
            </a:r>
            <a:endParaRPr lang="en-US" sz="1100" dirty="0"/>
          </a:p>
        </p:txBody>
      </p:sp>
      <p:sp>
        <p:nvSpPr>
          <p:cNvPr id="14" name="Shape 11"/>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15" name="Text 12"/>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Relecture en binôme les 5 dernières minutes : le besoin cite-t-il une solution ? l'objectif a-t-il un chiffre de départ ?</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Ce que l'évaluateur lira</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35</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Text 3"/>
          <p:cNvSpPr/>
          <p:nvPr/>
        </p:nvSpPr>
        <p:spPr>
          <a:xfrm>
            <a:off x="457200" y="868680"/>
            <a:ext cx="8229600" cy="502920"/>
          </a:xfrm>
          <a:prstGeom prst="rect">
            <a:avLst/>
          </a:prstGeom>
          <a:noFill/>
          <a:ln/>
        </p:spPr>
        <p:txBody>
          <a:bodyPr wrap="square" lIns="0" tIns="0" rIns="0" bIns="0" rtlCol="0" anchor="ctr"/>
          <a:lstStyle/>
          <a:p>
            <a:pPr indent="0" marL="0">
              <a:buNone/>
            </a:pPr>
            <a:r>
              <a:rPr lang="en-US" sz="1250" b="1" dirty="0">
                <a:solidFill>
                  <a:srgbClr val="004F9F"/>
                </a:solidFill>
                <a:latin typeface="Calibri" pitchFamily="34" charset="0"/>
                <a:ea typeface="Calibri" pitchFamily="34" charset="-122"/>
                <a:cs typeface="Calibri" pitchFamily="34" charset="-120"/>
              </a:rPr>
              <a:t>C4.2 · « Le candidat a une bonne compréhension des principes et des méthodes agiles de gestion de projet. »</a:t>
            </a:r>
            <a:endParaRPr lang="en-US" sz="1250" dirty="0"/>
          </a:p>
        </p:txBody>
      </p:sp>
      <p:sp>
        <p:nvSpPr>
          <p:cNvPr id="7" name="Shape 4"/>
          <p:cNvSpPr/>
          <p:nvPr/>
        </p:nvSpPr>
        <p:spPr>
          <a:xfrm>
            <a:off x="457200" y="1517904"/>
            <a:ext cx="292608" cy="292608"/>
          </a:xfrm>
          <a:prstGeom prst="ellipse">
            <a:avLst/>
          </a:prstGeom>
          <a:solidFill>
            <a:srgbClr val="F49512"/>
          </a:solidFill>
          <a:ln w="12700">
            <a:solidFill>
              <a:srgbClr val="F49512"/>
            </a:solidFill>
            <a:prstDash val="solid"/>
          </a:ln>
        </p:spPr>
      </p:sp>
      <p:sp>
        <p:nvSpPr>
          <p:cNvPr id="8" name="Text 5"/>
          <p:cNvSpPr/>
          <p:nvPr/>
        </p:nvSpPr>
        <p:spPr>
          <a:xfrm>
            <a:off x="457200" y="1517904"/>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9" name="Text 6"/>
          <p:cNvSpPr/>
          <p:nvPr/>
        </p:nvSpPr>
        <p:spPr>
          <a:xfrm>
            <a:off x="868680" y="1463040"/>
            <a:ext cx="7772400" cy="502920"/>
          </a:xfrm>
          <a:prstGeom prst="rect">
            <a:avLst/>
          </a:prstGeom>
          <a:noFill/>
          <a:ln/>
        </p:spPr>
        <p:txBody>
          <a:bodyPr wrap="square" lIns="0" tIns="0" rIns="0" bIns="0" rtlCol="0" anchor="ctr"/>
          <a:lstStyle/>
          <a:p>
            <a:pPr indent="0" marL="0">
              <a:buNone/>
            </a:pPr>
            <a:r>
              <a:rPr lang="en-US" sz="1100" i="1" dirty="0">
                <a:solidFill>
                  <a:srgbClr val="303838"/>
                </a:solidFill>
                <a:latin typeface="Calibri" pitchFamily="34" charset="0"/>
                <a:ea typeface="Calibri" pitchFamily="34" charset="-122"/>
                <a:cs typeface="Calibri" pitchFamily="34" charset="-120"/>
              </a:rPr>
              <a:t>« Il utilise les concepts clés tels que les sprints, la planification itérative, la collaboration, l'adaptabilité et la livraison continue. »</a:t>
            </a:r>
            <a:endParaRPr lang="en-US" sz="1100" dirty="0"/>
          </a:p>
        </p:txBody>
      </p:sp>
      <p:sp>
        <p:nvSpPr>
          <p:cNvPr id="10" name="Shape 7"/>
          <p:cNvSpPr/>
          <p:nvPr/>
        </p:nvSpPr>
        <p:spPr>
          <a:xfrm>
            <a:off x="457200" y="2139696"/>
            <a:ext cx="292608" cy="292608"/>
          </a:xfrm>
          <a:prstGeom prst="ellipse">
            <a:avLst/>
          </a:prstGeom>
          <a:solidFill>
            <a:srgbClr val="F49512"/>
          </a:solidFill>
          <a:ln w="12700">
            <a:solidFill>
              <a:srgbClr val="F49512"/>
            </a:solidFill>
            <a:prstDash val="solid"/>
          </a:ln>
        </p:spPr>
      </p:sp>
      <p:sp>
        <p:nvSpPr>
          <p:cNvPr id="11" name="Text 8"/>
          <p:cNvSpPr/>
          <p:nvPr/>
        </p:nvSpPr>
        <p:spPr>
          <a:xfrm>
            <a:off x="457200" y="2139696"/>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2" name="Text 9"/>
          <p:cNvSpPr/>
          <p:nvPr/>
        </p:nvSpPr>
        <p:spPr>
          <a:xfrm>
            <a:off x="868680" y="2084832"/>
            <a:ext cx="7772400" cy="502920"/>
          </a:xfrm>
          <a:prstGeom prst="rect">
            <a:avLst/>
          </a:prstGeom>
          <a:noFill/>
          <a:ln/>
        </p:spPr>
        <p:txBody>
          <a:bodyPr wrap="square" lIns="0" tIns="0" rIns="0" bIns="0" rtlCol="0" anchor="ctr"/>
          <a:lstStyle/>
          <a:p>
            <a:pPr indent="0" marL="0">
              <a:buNone/>
            </a:pPr>
            <a:r>
              <a:rPr lang="en-US" sz="1100" i="1" dirty="0">
                <a:solidFill>
                  <a:srgbClr val="303838"/>
                </a:solidFill>
                <a:latin typeface="Calibri" pitchFamily="34" charset="0"/>
                <a:ea typeface="Calibri" pitchFamily="34" charset="-122"/>
                <a:cs typeface="Calibri" pitchFamily="34" charset="-120"/>
              </a:rPr>
              <a:t>« Il propose une planification détaillée de la réalisation des tâches. »</a:t>
            </a:r>
            <a:endParaRPr lang="en-US" sz="1100" dirty="0"/>
          </a:p>
        </p:txBody>
      </p:sp>
      <p:sp>
        <p:nvSpPr>
          <p:cNvPr id="13" name="Shape 10"/>
          <p:cNvSpPr/>
          <p:nvPr/>
        </p:nvSpPr>
        <p:spPr>
          <a:xfrm>
            <a:off x="457200" y="2761488"/>
            <a:ext cx="292608" cy="292608"/>
          </a:xfrm>
          <a:prstGeom prst="ellipse">
            <a:avLst/>
          </a:prstGeom>
          <a:solidFill>
            <a:srgbClr val="6B7280"/>
          </a:solidFill>
          <a:ln w="12700">
            <a:solidFill>
              <a:srgbClr val="6B7280"/>
            </a:solidFill>
            <a:prstDash val="solid"/>
          </a:ln>
        </p:spPr>
      </p:sp>
      <p:sp>
        <p:nvSpPr>
          <p:cNvPr id="14" name="Text 11"/>
          <p:cNvSpPr/>
          <p:nvPr/>
        </p:nvSpPr>
        <p:spPr>
          <a:xfrm>
            <a:off x="457200" y="2761488"/>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5" name="Text 12"/>
          <p:cNvSpPr/>
          <p:nvPr/>
        </p:nvSpPr>
        <p:spPr>
          <a:xfrm>
            <a:off x="868680" y="2706624"/>
            <a:ext cx="7772400" cy="502920"/>
          </a:xfrm>
          <a:prstGeom prst="rect">
            <a:avLst/>
          </a:prstGeom>
          <a:noFill/>
          <a:ln/>
        </p:spPr>
        <p:txBody>
          <a:bodyPr wrap="square" lIns="0" tIns="0" rIns="0" bIns="0" rtlCol="0" anchor="ctr"/>
          <a:lstStyle/>
          <a:p>
            <a:pPr indent="0" marL="0">
              <a:buNone/>
            </a:pPr>
            <a:r>
              <a:rPr lang="en-US" sz="1100" i="1" dirty="0">
                <a:solidFill>
                  <a:srgbClr val="303838"/>
                </a:solidFill>
                <a:latin typeface="Calibri" pitchFamily="34" charset="0"/>
                <a:ea typeface="Calibri" pitchFamily="34" charset="-122"/>
                <a:cs typeface="Calibri" pitchFamily="34" charset="-120"/>
              </a:rPr>
              <a:t>« Il présente une définition précise et argumentée de l'allocation des ressources (financières, matérielles…). »</a:t>
            </a:r>
            <a:endParaRPr lang="en-US" sz="1100" dirty="0"/>
          </a:p>
        </p:txBody>
      </p:sp>
      <p:sp>
        <p:nvSpPr>
          <p:cNvPr id="16" name="Shape 13"/>
          <p:cNvSpPr/>
          <p:nvPr/>
        </p:nvSpPr>
        <p:spPr>
          <a:xfrm>
            <a:off x="457200" y="3383280"/>
            <a:ext cx="292608" cy="292608"/>
          </a:xfrm>
          <a:prstGeom prst="ellipse">
            <a:avLst/>
          </a:prstGeom>
          <a:solidFill>
            <a:srgbClr val="6B7280"/>
          </a:solidFill>
          <a:ln w="12700">
            <a:solidFill>
              <a:srgbClr val="6B7280"/>
            </a:solidFill>
            <a:prstDash val="solid"/>
          </a:ln>
        </p:spPr>
      </p:sp>
      <p:sp>
        <p:nvSpPr>
          <p:cNvPr id="17" name="Text 14"/>
          <p:cNvSpPr/>
          <p:nvPr/>
        </p:nvSpPr>
        <p:spPr>
          <a:xfrm>
            <a:off x="457200" y="3383280"/>
            <a:ext cx="292608" cy="292608"/>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a:t>
            </a:r>
            <a:endParaRPr lang="en-US" sz="1100" dirty="0"/>
          </a:p>
        </p:txBody>
      </p:sp>
      <p:sp>
        <p:nvSpPr>
          <p:cNvPr id="18" name="Text 15"/>
          <p:cNvSpPr/>
          <p:nvPr/>
        </p:nvSpPr>
        <p:spPr>
          <a:xfrm>
            <a:off x="868680" y="3328416"/>
            <a:ext cx="7772400" cy="502920"/>
          </a:xfrm>
          <a:prstGeom prst="rect">
            <a:avLst/>
          </a:prstGeom>
          <a:noFill/>
          <a:ln/>
        </p:spPr>
        <p:txBody>
          <a:bodyPr wrap="square" lIns="0" tIns="0" rIns="0" bIns="0" rtlCol="0" anchor="ctr"/>
          <a:lstStyle/>
          <a:p>
            <a:pPr indent="0" marL="0">
              <a:buNone/>
            </a:pPr>
            <a:r>
              <a:rPr lang="en-US" sz="1100" i="1" dirty="0">
                <a:solidFill>
                  <a:srgbClr val="303838"/>
                </a:solidFill>
                <a:latin typeface="Calibri" pitchFamily="34" charset="0"/>
                <a:ea typeface="Calibri" pitchFamily="34" charset="-122"/>
                <a:cs typeface="Calibri" pitchFamily="34" charset="-120"/>
              </a:rPr>
              <a:t>« Il décrit le dispositif de suivi et de contrôle les avancées du projet. »</a:t>
            </a:r>
            <a:endParaRPr lang="en-US" sz="1100" dirty="0"/>
          </a:p>
        </p:txBody>
      </p:sp>
      <p:sp>
        <p:nvSpPr>
          <p:cNvPr id="19" name="Shape 16"/>
          <p:cNvSpPr/>
          <p:nvPr/>
        </p:nvSpPr>
        <p:spPr>
          <a:xfrm>
            <a:off x="457200" y="4206240"/>
            <a:ext cx="8229600" cy="411480"/>
          </a:xfrm>
          <a:prstGeom prst="roundRect">
            <a:avLst>
              <a:gd name="adj" fmla="val 13333"/>
            </a:avLst>
          </a:prstGeom>
          <a:solidFill>
            <a:srgbClr val="303838"/>
          </a:solidFill>
          <a:ln w="12700">
            <a:solidFill>
              <a:srgbClr val="303838"/>
            </a:solidFill>
            <a:prstDash val="solid"/>
          </a:ln>
        </p:spPr>
      </p:sp>
      <p:sp>
        <p:nvSpPr>
          <p:cNvPr id="20" name="Text 17"/>
          <p:cNvSpPr/>
          <p:nvPr/>
        </p:nvSpPr>
        <p:spPr>
          <a:xfrm>
            <a:off x="640080" y="4206240"/>
            <a:ext cx="7863840" cy="411480"/>
          </a:xfrm>
          <a:prstGeom prst="rect">
            <a:avLst/>
          </a:prstGeom>
          <a:noFill/>
          <a:ln/>
        </p:spPr>
        <p:txBody>
          <a:bodyPr wrap="square" lIns="0" tIns="0" rIns="0" bIns="0" rtlCol="0" anchor="ctr"/>
          <a:lstStyle/>
          <a:p>
            <a:pPr indent="0" marL="0">
              <a:buNone/>
            </a:pPr>
            <a:r>
              <a:rPr lang="en-US" sz="1100" b="1" dirty="0">
                <a:solidFill>
                  <a:srgbClr val="FFFFFF"/>
                </a:solidFill>
                <a:latin typeface="Calibri" pitchFamily="34" charset="0"/>
                <a:ea typeface="Calibri" pitchFamily="34" charset="-122"/>
                <a:cs typeface="Calibri" pitchFamily="34" charset="-120"/>
              </a:rPr>
              <a:t>Aujourd'hui : indicateurs 1 et 2. Dans votre dossier, employez ces concepts pour votre projet, sans vous contenter de les définir.</a:t>
            </a:r>
            <a:endParaRPr lang="en-US" sz="11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Feuille de route jusqu'au 1er décembre</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36</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868680"/>
            <a:ext cx="4023360" cy="3154680"/>
          </a:xfrm>
          <a:prstGeom prst="roundRect">
            <a:avLst>
              <a:gd name="adj" fmla="val 1739"/>
            </a:avLst>
          </a:prstGeom>
          <a:solidFill>
            <a:srgbClr val="F3F4F6"/>
          </a:solidFill>
          <a:ln w="12700">
            <a:solidFill>
              <a:srgbClr val="F3F4F6"/>
            </a:solidFill>
            <a:prstDash val="solid"/>
          </a:ln>
        </p:spPr>
      </p:sp>
      <p:sp>
        <p:nvSpPr>
          <p:cNvPr id="7" name="Shape 4"/>
          <p:cNvSpPr/>
          <p:nvPr/>
        </p:nvSpPr>
        <p:spPr>
          <a:xfrm>
            <a:off x="457200" y="868680"/>
            <a:ext cx="4023360" cy="54864"/>
          </a:xfrm>
          <a:prstGeom prst="rect">
            <a:avLst/>
          </a:prstGeom>
          <a:solidFill>
            <a:srgbClr val="F49512"/>
          </a:solidFill>
          <a:ln w="12700">
            <a:solidFill>
              <a:srgbClr val="F49512"/>
            </a:solidFill>
            <a:prstDash val="solid"/>
          </a:ln>
        </p:spPr>
      </p:sp>
      <p:sp>
        <p:nvSpPr>
          <p:cNvPr id="8" name="Text 5"/>
          <p:cNvSpPr/>
          <p:nvPr/>
        </p:nvSpPr>
        <p:spPr>
          <a:xfrm>
            <a:off x="585216" y="9784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Avant le 1er décembre</a:t>
            </a:r>
            <a:endParaRPr lang="en-US" sz="1200" dirty="0"/>
          </a:p>
        </p:txBody>
      </p:sp>
      <p:sp>
        <p:nvSpPr>
          <p:cNvPr id="9" name="Text 6"/>
          <p:cNvSpPr/>
          <p:nvPr/>
        </p:nvSpPr>
        <p:spPr>
          <a:xfrm>
            <a:off x="585216" y="1325880"/>
            <a:ext cx="3767328" cy="2606040"/>
          </a:xfrm>
          <a:prstGeom prst="rect">
            <a:avLst/>
          </a:prstGeom>
          <a:noFill/>
          <a:ln/>
        </p:spPr>
        <p:txBody>
          <a:bodyPr wrap="square" lIns="0" tIns="0" rIns="0" bIns="0" rtlCol="0" anchor="t"/>
          <a:lstStyle/>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Terminer votre fiche de cadrage et la montrer à votre tuteur.</a:t>
            </a:r>
            <a:endParaRPr lang="en-US" sz="1100" dirty="0"/>
          </a:p>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Repérer dans votre entreprise les outils de gestion de projet disponibles (Planner, Trello, Teams, Notion, tableur).</a:t>
            </a:r>
            <a:endParaRPr lang="en-US" sz="1100" dirty="0"/>
          </a:p>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Commencer le plan de collecte de la partie 1 : avis clients, entretiens, statistiques des canaux.</a:t>
            </a:r>
            <a:endParaRPr lang="en-US" sz="1100" dirty="0"/>
          </a:p>
        </p:txBody>
      </p:sp>
      <p:sp>
        <p:nvSpPr>
          <p:cNvPr id="10" name="Shape 7"/>
          <p:cNvSpPr/>
          <p:nvPr/>
        </p:nvSpPr>
        <p:spPr>
          <a:xfrm>
            <a:off x="4663440" y="868680"/>
            <a:ext cx="4023360" cy="3154680"/>
          </a:xfrm>
          <a:prstGeom prst="roundRect">
            <a:avLst>
              <a:gd name="adj" fmla="val 1739"/>
            </a:avLst>
          </a:prstGeom>
          <a:solidFill>
            <a:srgbClr val="F3F4F6"/>
          </a:solidFill>
          <a:ln w="12700">
            <a:solidFill>
              <a:srgbClr val="F3F4F6"/>
            </a:solidFill>
            <a:prstDash val="solid"/>
          </a:ln>
        </p:spPr>
      </p:sp>
      <p:sp>
        <p:nvSpPr>
          <p:cNvPr id="11" name="Shape 8"/>
          <p:cNvSpPr/>
          <p:nvPr/>
        </p:nvSpPr>
        <p:spPr>
          <a:xfrm>
            <a:off x="4663440" y="868680"/>
            <a:ext cx="4023360" cy="54864"/>
          </a:xfrm>
          <a:prstGeom prst="rect">
            <a:avLst/>
          </a:prstGeom>
          <a:solidFill>
            <a:srgbClr val="004F9F"/>
          </a:solidFill>
          <a:ln w="12700">
            <a:solidFill>
              <a:srgbClr val="004F9F"/>
            </a:solidFill>
            <a:prstDash val="solid"/>
          </a:ln>
        </p:spPr>
      </p:sp>
      <p:sp>
        <p:nvSpPr>
          <p:cNvPr id="12" name="Text 9"/>
          <p:cNvSpPr/>
          <p:nvPr/>
        </p:nvSpPr>
        <p:spPr>
          <a:xfrm>
            <a:off x="4791456" y="978408"/>
            <a:ext cx="3767328" cy="329184"/>
          </a:xfrm>
          <a:prstGeom prst="rect">
            <a:avLst/>
          </a:prstGeom>
          <a:noFill/>
          <a:ln/>
        </p:spPr>
        <p:txBody>
          <a:bodyPr wrap="square" lIns="0" tIns="0" rIns="0" bIns="0" rtlCol="0" anchor="t"/>
          <a:lstStyle/>
          <a:p>
            <a:pPr indent="0" marL="0">
              <a:buNone/>
            </a:pPr>
            <a:r>
              <a:rPr lang="en-US" sz="1200" b="1" dirty="0">
                <a:solidFill>
                  <a:srgbClr val="303838"/>
                </a:solidFill>
                <a:latin typeface="Calibri" pitchFamily="34" charset="0"/>
                <a:ea typeface="Calibri" pitchFamily="34" charset="-122"/>
                <a:cs typeface="Calibri" pitchFamily="34" charset="-120"/>
              </a:rPr>
              <a:t>La suite du bloc</a:t>
            </a:r>
            <a:endParaRPr lang="en-US" sz="1200" dirty="0"/>
          </a:p>
        </p:txBody>
      </p:sp>
      <p:sp>
        <p:nvSpPr>
          <p:cNvPr id="13" name="Text 10"/>
          <p:cNvSpPr/>
          <p:nvPr/>
        </p:nvSpPr>
        <p:spPr>
          <a:xfrm>
            <a:off x="4791456" y="1325880"/>
            <a:ext cx="3767328" cy="2606040"/>
          </a:xfrm>
          <a:prstGeom prst="rect">
            <a:avLst/>
          </a:prstGeom>
          <a:noFill/>
          <a:ln/>
        </p:spPr>
        <p:txBody>
          <a:bodyPr wrap="square" lIns="0" tIns="0" rIns="0" bIns="0" rtlCol="0" anchor="t"/>
          <a:lstStyle/>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01/12 : stratégie digitale, mix marketing et parcours client.</a:t>
            </a:r>
            <a:endParaRPr lang="en-US" sz="1100" dirty="0"/>
          </a:p>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Décembre à février : proposition de valeur, créativité, choix du projet d'innovation.</a:t>
            </a:r>
            <a:endParaRPr lang="en-US" sz="1100" dirty="0"/>
          </a:p>
          <a:p>
            <a:pPr marL="342900" indent="-342900">
              <a:spcAft>
                <a:spcPts val="300"/>
              </a:spcAft>
              <a:buSzPct val="100000"/>
              <a:buChar char="•"/>
            </a:pPr>
            <a:r>
              <a:rPr lang="en-US" sz="1100" dirty="0">
                <a:solidFill>
                  <a:srgbClr val="303838"/>
                </a:solidFill>
                <a:latin typeface="Calibri" pitchFamily="34" charset="0"/>
                <a:ea typeface="Calibri" pitchFamily="34" charset="-122"/>
                <a:cs typeface="Calibri" pitchFamily="34" charset="-120"/>
              </a:rPr>
              <a:t>Mars et avril : backlog, user stories, rituels, ressources et suivi de votre projet.</a:t>
            </a:r>
            <a:endParaRPr lang="en-US" sz="1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201168"/>
            <a:ext cx="8229600" cy="502920"/>
          </a:xfrm>
          <a:prstGeom prst="rect">
            <a:avLst/>
          </a:prstGeom>
          <a:noFill/>
          <a:ln/>
        </p:spPr>
        <p:txBody>
          <a:bodyPr wrap="square" lIns="0" tIns="0" rIns="0" bIns="0" rtlCol="0" anchor="ctr"/>
          <a:lstStyle/>
          <a:p>
            <a:pPr indent="0" marL="0">
              <a:buNone/>
            </a:pPr>
            <a:r>
              <a:rPr lang="en-US" sz="2000" b="1" dirty="0">
                <a:solidFill>
                  <a:srgbClr val="303838"/>
                </a:solidFill>
                <a:latin typeface="Calibri" pitchFamily="34" charset="0"/>
                <a:ea typeface="Calibri" pitchFamily="34" charset="-122"/>
                <a:cs typeface="Calibri" pitchFamily="34" charset="-120"/>
              </a:rPr>
              <a:t>À retenir</a:t>
            </a:r>
            <a:endParaRPr lang="en-US" sz="2000" dirty="0"/>
          </a:p>
        </p:txBody>
      </p:sp>
      <p:sp>
        <p:nvSpPr>
          <p:cNvPr id="3" name="Text 1"/>
          <p:cNvSpPr/>
          <p:nvPr/>
        </p:nvSpPr>
        <p:spPr>
          <a:xfrm>
            <a:off x="457200" y="4828032"/>
            <a:ext cx="5486400" cy="182880"/>
          </a:xfrm>
          <a:prstGeom prst="rect">
            <a:avLst/>
          </a:prstGeom>
          <a:noFill/>
          <a:ln/>
        </p:spPr>
        <p:txBody>
          <a:bodyPr wrap="square" lIns="0" tIns="0" rIns="0" bIns="0" rtlCol="0" anchor="ctr"/>
          <a:lstStyle/>
          <a:p>
            <a:pPr indent="0" marL="0">
              <a:buNone/>
            </a:pPr>
            <a:r>
              <a:rPr lang="en-US" sz="700" dirty="0">
                <a:solidFill>
                  <a:srgbClr val="6B7280"/>
                </a:solidFill>
                <a:latin typeface="Calibri" pitchFamily="34" charset="0"/>
                <a:ea typeface="Calibri" pitchFamily="34" charset="-122"/>
                <a:cs typeface="Calibri" pitchFamily="34" charset="-120"/>
              </a:rPr>
              <a:t>RDDC 27 · Bloc 4 · Module III · Séance du 30/10/2026 · Alexis Daguenet</a:t>
            </a:r>
            <a:endParaRPr lang="en-US" sz="700" dirty="0"/>
          </a:p>
        </p:txBody>
      </p:sp>
      <p:sp>
        <p:nvSpPr>
          <p:cNvPr id="4" name="Text 2"/>
          <p:cNvSpPr/>
          <p:nvPr/>
        </p:nvSpPr>
        <p:spPr>
          <a:xfrm>
            <a:off x="7589520" y="4828032"/>
            <a:ext cx="365760" cy="182880"/>
          </a:xfrm>
          <a:prstGeom prst="rect">
            <a:avLst/>
          </a:prstGeom>
          <a:noFill/>
          <a:ln/>
        </p:spPr>
        <p:txBody>
          <a:bodyPr wrap="square" lIns="0" tIns="0" rIns="0" bIns="0" rtlCol="0" anchor="ctr"/>
          <a:lstStyle/>
          <a:p>
            <a:pPr algn="r" indent="0" marL="0">
              <a:buNone/>
            </a:pPr>
            <a:r>
              <a:rPr lang="en-US" sz="700" dirty="0">
                <a:solidFill>
                  <a:srgbClr val="6B7280"/>
                </a:solidFill>
                <a:latin typeface="Calibri" pitchFamily="34" charset="0"/>
                <a:ea typeface="Calibri" pitchFamily="34" charset="-122"/>
                <a:cs typeface="Calibri" pitchFamily="34" charset="-120"/>
              </a:rPr>
              <a:t>37</a:t>
            </a:r>
            <a:endParaRPr lang="en-US" sz="700" dirty="0"/>
          </a:p>
        </p:txBody>
      </p:sp>
      <p:pic>
        <p:nvPicPr>
          <p:cNvPr id="5" name="Image 0" descr="logo.png">    </p:cNvPr>
          <p:cNvPicPr>
            <a:picLocks noChangeAspect="1"/>
          </p:cNvPicPr>
          <p:nvPr/>
        </p:nvPicPr>
        <p:blipFill>
          <a:blip r:embed="rId1"/>
          <a:stretch>
            <a:fillRect/>
          </a:stretch>
        </p:blipFill>
        <p:spPr>
          <a:xfrm>
            <a:off x="8092440" y="4773168"/>
            <a:ext cx="621792" cy="182880"/>
          </a:xfrm>
          <a:prstGeom prst="rect">
            <a:avLst/>
          </a:prstGeom>
        </p:spPr>
      </p:pic>
      <p:sp>
        <p:nvSpPr>
          <p:cNvPr id="6" name="Shape 3"/>
          <p:cNvSpPr/>
          <p:nvPr/>
        </p:nvSpPr>
        <p:spPr>
          <a:xfrm>
            <a:off x="457200" y="960120"/>
            <a:ext cx="548640" cy="548640"/>
          </a:xfrm>
          <a:prstGeom prst="ellipse">
            <a:avLst/>
          </a:prstGeom>
          <a:solidFill>
            <a:srgbClr val="F49512"/>
          </a:solidFill>
          <a:ln w="12700">
            <a:solidFill>
              <a:srgbClr val="F49512"/>
            </a:solidFill>
            <a:prstDash val="solid"/>
          </a:ln>
        </p:spPr>
      </p:sp>
      <p:sp>
        <p:nvSpPr>
          <p:cNvPr id="7" name="Text 4"/>
          <p:cNvSpPr/>
          <p:nvPr/>
        </p:nvSpPr>
        <p:spPr>
          <a:xfrm>
            <a:off x="457200" y="960120"/>
            <a:ext cx="548640" cy="5486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a:t>
            </a:r>
            <a:endParaRPr lang="en-US" sz="1100" dirty="0"/>
          </a:p>
        </p:txBody>
      </p:sp>
      <p:sp>
        <p:nvSpPr>
          <p:cNvPr id="8" name="Text 5"/>
          <p:cNvSpPr/>
          <p:nvPr/>
        </p:nvSpPr>
        <p:spPr>
          <a:xfrm>
            <a:off x="1234440" y="868680"/>
            <a:ext cx="7406640" cy="731520"/>
          </a:xfrm>
          <a:prstGeom prst="rect">
            <a:avLst/>
          </a:prstGeom>
          <a:noFill/>
          <a:ln/>
        </p:spPr>
        <p:txBody>
          <a:bodyPr wrap="square" lIns="0" tIns="0" rIns="0" bIns="0" rtlCol="0" anchor="ctr"/>
          <a:lstStyle/>
          <a:p>
            <a:pPr indent="0" marL="0">
              <a:buNone/>
            </a:pPr>
            <a:r>
              <a:rPr lang="en-US" sz="1500" b="1" dirty="0">
                <a:solidFill>
                  <a:srgbClr val="303838"/>
                </a:solidFill>
                <a:latin typeface="Calibri" pitchFamily="34" charset="0"/>
                <a:ea typeface="Calibri" pitchFamily="34" charset="-122"/>
                <a:cs typeface="Calibri" pitchFamily="34" charset="-120"/>
              </a:rPr>
              <a:t>Un besoin se formule sans solution ; un objectif sans chiffre de départ n'est pas mesurable.</a:t>
            </a:r>
            <a:endParaRPr lang="en-US" sz="1500" dirty="0"/>
          </a:p>
        </p:txBody>
      </p:sp>
      <p:sp>
        <p:nvSpPr>
          <p:cNvPr id="9" name="Shape 6"/>
          <p:cNvSpPr/>
          <p:nvPr/>
        </p:nvSpPr>
        <p:spPr>
          <a:xfrm>
            <a:off x="457200" y="2011680"/>
            <a:ext cx="548640" cy="548640"/>
          </a:xfrm>
          <a:prstGeom prst="ellipse">
            <a:avLst/>
          </a:prstGeom>
          <a:solidFill>
            <a:srgbClr val="F49512"/>
          </a:solidFill>
          <a:ln w="12700">
            <a:solidFill>
              <a:srgbClr val="F49512"/>
            </a:solidFill>
            <a:prstDash val="solid"/>
          </a:ln>
        </p:spPr>
      </p:sp>
      <p:sp>
        <p:nvSpPr>
          <p:cNvPr id="10" name="Text 7"/>
          <p:cNvSpPr/>
          <p:nvPr/>
        </p:nvSpPr>
        <p:spPr>
          <a:xfrm>
            <a:off x="457200" y="2011680"/>
            <a:ext cx="548640" cy="5486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a:t>
            </a:r>
            <a:endParaRPr lang="en-US" sz="1100" dirty="0"/>
          </a:p>
        </p:txBody>
      </p:sp>
      <p:sp>
        <p:nvSpPr>
          <p:cNvPr id="11" name="Text 8"/>
          <p:cNvSpPr/>
          <p:nvPr/>
        </p:nvSpPr>
        <p:spPr>
          <a:xfrm>
            <a:off x="1234440" y="1920240"/>
            <a:ext cx="7406640" cy="731520"/>
          </a:xfrm>
          <a:prstGeom prst="rect">
            <a:avLst/>
          </a:prstGeom>
          <a:noFill/>
          <a:ln/>
        </p:spPr>
        <p:txBody>
          <a:bodyPr wrap="square" lIns="0" tIns="0" rIns="0" bIns="0" rtlCol="0" anchor="ctr"/>
          <a:lstStyle/>
          <a:p>
            <a:pPr indent="0" marL="0">
              <a:buNone/>
            </a:pPr>
            <a:r>
              <a:rPr lang="en-US" sz="1500" b="1" dirty="0">
                <a:solidFill>
                  <a:srgbClr val="303838"/>
                </a:solidFill>
                <a:latin typeface="Calibri" pitchFamily="34" charset="0"/>
                <a:ea typeface="Calibri" pitchFamily="34" charset="-122"/>
                <a:cs typeface="Calibri" pitchFamily="34" charset="-120"/>
              </a:rPr>
              <a:t>Le cahier des charges dit le quoi ; le Gantt dit le quand ; le chemin critique dit ce qui ne peut pas glisser.</a:t>
            </a:r>
            <a:endParaRPr lang="en-US" sz="1500" dirty="0"/>
          </a:p>
        </p:txBody>
      </p:sp>
      <p:sp>
        <p:nvSpPr>
          <p:cNvPr id="12" name="Shape 9"/>
          <p:cNvSpPr/>
          <p:nvPr/>
        </p:nvSpPr>
        <p:spPr>
          <a:xfrm>
            <a:off x="457200" y="3063240"/>
            <a:ext cx="548640" cy="548640"/>
          </a:xfrm>
          <a:prstGeom prst="ellipse">
            <a:avLst/>
          </a:prstGeom>
          <a:solidFill>
            <a:srgbClr val="F49512"/>
          </a:solidFill>
          <a:ln w="12700">
            <a:solidFill>
              <a:srgbClr val="F49512"/>
            </a:solidFill>
            <a:prstDash val="solid"/>
          </a:ln>
        </p:spPr>
      </p:sp>
      <p:sp>
        <p:nvSpPr>
          <p:cNvPr id="13" name="Text 10"/>
          <p:cNvSpPr/>
          <p:nvPr/>
        </p:nvSpPr>
        <p:spPr>
          <a:xfrm>
            <a:off x="457200" y="3063240"/>
            <a:ext cx="548640" cy="54864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a:t>
            </a:r>
            <a:endParaRPr lang="en-US" sz="1100" dirty="0"/>
          </a:p>
        </p:txBody>
      </p:sp>
      <p:sp>
        <p:nvSpPr>
          <p:cNvPr id="14" name="Text 11"/>
          <p:cNvSpPr/>
          <p:nvPr/>
        </p:nvSpPr>
        <p:spPr>
          <a:xfrm>
            <a:off x="1234440" y="2971800"/>
            <a:ext cx="7406640" cy="731520"/>
          </a:xfrm>
          <a:prstGeom prst="rect">
            <a:avLst/>
          </a:prstGeom>
          <a:noFill/>
          <a:ln/>
        </p:spPr>
        <p:txBody>
          <a:bodyPr wrap="square" lIns="0" tIns="0" rIns="0" bIns="0" rtlCol="0" anchor="ctr"/>
          <a:lstStyle/>
          <a:p>
            <a:pPr indent="0" marL="0">
              <a:buNone/>
            </a:pPr>
            <a:r>
              <a:rPr lang="en-US" sz="1500" b="1" dirty="0">
                <a:solidFill>
                  <a:srgbClr val="303838"/>
                </a:solidFill>
                <a:latin typeface="Calibri" pitchFamily="34" charset="0"/>
                <a:ea typeface="Calibri" pitchFamily="34" charset="-122"/>
                <a:cs typeface="Calibri" pitchFamily="34" charset="-120"/>
              </a:rPr>
              <a:t>Ce qui est fixe se planifie ; ce qui est incertain s'itère. Innover, c'est surtout de l'incertain.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Gérer un projet : du besoin à l'agilité</dc:title>
  <dc:subject>PptxGenJS Presentation</dc:subject>
  <dc:creator>Alexis Daguenet</dc:creator>
  <cp:lastModifiedBy>Alexis Daguenet</cp:lastModifiedBy>
  <cp:revision>1</cp:revision>
  <dcterms:created xsi:type="dcterms:W3CDTF">2026-10-30T13:49:37Z</dcterms:created>
  <dcterms:modified xsi:type="dcterms:W3CDTF">2026-10-30T13:49:37Z</dcterms:modified>
</cp:coreProperties>
</file>